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7" r:id="rId2"/>
    <p:sldId id="281" r:id="rId3"/>
    <p:sldId id="259" r:id="rId4"/>
    <p:sldId id="284" r:id="rId5"/>
    <p:sldId id="286" r:id="rId6"/>
    <p:sldId id="287" r:id="rId7"/>
    <p:sldId id="288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55EF5-EB9C-6943-B2DA-563EBF339575}" type="datetimeFigureOut">
              <a:rPr lang="en-US" smtClean="0"/>
              <a:t>1/25/15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A4654-D228-3A45-972F-B2E84C8DE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5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9239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51361A-3881-044B-AA79-C4D202537DC1}" type="slidenum">
              <a:rPr lang="en-US" sz="1200"/>
              <a:pPr eaLnBrk="1" hangingPunct="1"/>
              <a:t>19</a:t>
            </a:fld>
            <a:endParaRPr lang="en-US" sz="1200"/>
          </a:p>
        </p:txBody>
      </p:sp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3886200" y="8688049"/>
            <a:ext cx="2971800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30" tIns="0" rIns="19230" bIns="0" anchor="b"/>
          <a:lstStyle/>
          <a:p>
            <a:pPr algn="r" defTabSz="923925" eaLnBrk="0" hangingPunct="0"/>
            <a:r>
              <a:rPr lang="en-US" sz="1100" i="1"/>
              <a:t>14</a:t>
            </a: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0" y="8688049"/>
            <a:ext cx="2971800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5"/>
          <p:cNvSpPr>
            <a:spLocks noChangeArrowheads="1"/>
          </p:cNvSpPr>
          <p:nvPr/>
        </p:nvSpPr>
        <p:spPr bwMode="auto">
          <a:xfrm>
            <a:off x="0" y="0"/>
            <a:ext cx="2971800" cy="45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4608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4025"/>
            <a:ext cx="5029200" cy="4112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41" tIns="44869" rIns="91341" bIns="44869"/>
          <a:lstStyle/>
          <a:p>
            <a:pPr eaLnBrk="1" hangingPunct="1"/>
            <a:endParaRPr lang="en-US" sz="6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06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3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4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36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3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0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2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5">
                <a:lumMod val="60000"/>
                <a:lumOff val="40000"/>
              </a:schemeClr>
            </a:gs>
            <a:gs pos="50000">
              <a:srgbClr val="FFFF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CB895-C920-FA43-901D-B2D947BDC8AF}" type="datetimeFigureOut">
              <a:rPr lang="en-US" smtClean="0"/>
              <a:t>1/25/15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8C2BB-C715-7C43-968D-A1C1470D1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0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jpeg"/><Relationship Id="rId5" Type="http://schemas.microsoft.com/office/2007/relationships/hdphoto" Target="../media/hdphoto2.wdp"/><Relationship Id="rId6" Type="http://schemas.openxmlformats.org/officeDocument/2006/relationships/image" Target="../media/image3.jpeg"/><Relationship Id="rId7" Type="http://schemas.microsoft.com/office/2007/relationships/hdphoto" Target="../media/hdphoto3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F66">
                <a:alpha val="33000"/>
              </a:srgbClr>
            </a:gs>
            <a:gs pos="50000">
              <a:srgbClr val="FFFFFF">
                <a:alpha val="33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38300"/>
            <a:ext cx="8229600" cy="1143000"/>
          </a:xfrm>
        </p:spPr>
        <p:txBody>
          <a:bodyPr/>
          <a:lstStyle/>
          <a:p>
            <a:pPr eaLnBrk="1" hangingPunct="1"/>
            <a:r>
              <a:rPr lang="en-US" sz="66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0"/>
                <a:cs typeface="ＭＳ Ｐゴシック" charset="0"/>
              </a:rPr>
              <a:t>Building Goodwill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440" y="3414507"/>
            <a:ext cx="8229600" cy="4525963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sz="4400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136525" dist="381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  <a:latin typeface="Arial Black"/>
                <a:ea typeface="ＭＳ Ｐゴシック" charset="0"/>
                <a:cs typeface="Arial Black"/>
              </a:rPr>
              <a:t>You-Attitude </a:t>
            </a:r>
            <a:r>
              <a:rPr lang="en-US" sz="4400" dirty="0">
                <a:ln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136525" dist="381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  <a:latin typeface="Arial Black"/>
                <a:ea typeface="ＭＳ Ｐゴシック" charset="0"/>
                <a:cs typeface="Arial Black"/>
              </a:rPr>
              <a:t>(</a:t>
            </a:r>
            <a:r>
              <a:rPr lang="en-US" sz="440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136525" dist="381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  <a:latin typeface="Arial Black"/>
                <a:ea typeface="ＭＳ Ｐゴシック" charset="0"/>
                <a:cs typeface="Arial Black"/>
              </a:rPr>
              <a:t>You View)</a:t>
            </a:r>
            <a:endParaRPr lang="en-US" sz="4400" dirty="0">
              <a:ln>
                <a:solidFill>
                  <a:schemeClr val="tx1"/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136525" dist="38100" dir="2700000" algn="tl" rotWithShape="0">
                  <a:schemeClr val="tx1">
                    <a:lumMod val="50000"/>
                    <a:lumOff val="50000"/>
                  </a:schemeClr>
                </a:outerShdw>
              </a:effectLst>
              <a:latin typeface="Arial Black"/>
              <a:ea typeface="ＭＳ Ｐゴシック" charset="0"/>
              <a:cs typeface="Arial Black"/>
            </a:endParaRPr>
          </a:p>
          <a:p>
            <a:pPr marL="0" indent="0" algn="ctr">
              <a:buNone/>
            </a:pPr>
            <a:r>
              <a:rPr lang="en-US" sz="4400" dirty="0">
                <a:ln>
                  <a:solidFill>
                    <a:schemeClr val="tx1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136525" dist="381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  <a:latin typeface="Arial Black"/>
                <a:ea typeface="ＭＳ Ｐゴシック" charset="0"/>
                <a:cs typeface="Arial Black"/>
              </a:rPr>
              <a:t>Positive Emphasis</a:t>
            </a:r>
          </a:p>
          <a:p>
            <a:pPr marL="0" indent="0" algn="ctr">
              <a:buNone/>
            </a:pPr>
            <a:r>
              <a:rPr lang="en-US" sz="4400" dirty="0">
                <a:ln>
                  <a:solidFill>
                    <a:schemeClr val="tx1"/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136525" dist="38100" dir="2700000" algn="tl" rotWithShape="0">
                    <a:schemeClr val="tx1">
                      <a:lumMod val="50000"/>
                      <a:lumOff val="50000"/>
                    </a:schemeClr>
                  </a:outerShdw>
                </a:effectLst>
                <a:latin typeface="Arial Black"/>
                <a:ea typeface="ＭＳ Ｐゴシック" charset="0"/>
                <a:cs typeface="Arial Black"/>
              </a:rPr>
              <a:t>Reader Benefits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457200" y="2969759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78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38" y="237753"/>
            <a:ext cx="4730290" cy="6244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need to tell Noah his Science Fair Competition project, “The Effects of Pranks on Mom’s Mood,” came in last place.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could say: “You lost the Science Fair Competition.”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might we soften the blow?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98616" y="119817"/>
            <a:ext cx="3732876" cy="2146702"/>
          </a:xfrm>
          <a:prstGeom prst="rect">
            <a:avLst/>
          </a:prstGeom>
          <a:ln w="38100" cap="sq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10596" y="2398796"/>
            <a:ext cx="3732876" cy="2155267"/>
          </a:xfrm>
          <a:prstGeom prst="rect">
            <a:avLst/>
          </a:prstGeom>
          <a:ln w="38100" cap="sq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10596" y="4664276"/>
            <a:ext cx="3756836" cy="2170794"/>
          </a:xfrm>
          <a:prstGeom prst="rect">
            <a:avLst/>
          </a:prstGeom>
          <a:ln w="38100" cap="sq">
            <a:solidFill>
              <a:srgbClr val="4F81BD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21914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the Grammar Nerds….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961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And to students for whom English is a second, third, or fourth language (students who often know grammar much better than native speakers)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Chill out… this isn’t really grammar.</a:t>
            </a:r>
          </a:p>
          <a:p>
            <a:pPr marL="0" indent="0" algn="ctr">
              <a:buNone/>
            </a:pPr>
            <a:r>
              <a:rPr lang="en-US" dirty="0" smtClean="0"/>
              <a:t>We aren’t using “the rules.”</a:t>
            </a:r>
          </a:p>
          <a:p>
            <a:pPr marL="0" indent="0" algn="ctr">
              <a:buNone/>
            </a:pPr>
            <a:r>
              <a:rPr lang="en-US" dirty="0" smtClean="0"/>
              <a:t>We’re using a rhetorical approach.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6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17"/>
            <a:ext cx="9144000" cy="142150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Ways to demonstrate you attitude</a:t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avoid “you” in negative situations</a:t>
            </a:r>
            <a:endParaRPr lang="en-US" sz="4000" b="1" dirty="0">
              <a:solidFill>
                <a:srgbClr val="008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57199" y="1676400"/>
            <a:ext cx="8229601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1175" indent="-395288">
              <a:spcBef>
                <a:spcPct val="20000"/>
              </a:spcBef>
            </a:pPr>
            <a:r>
              <a:rPr lang="en-US" sz="2800" b="1" dirty="0" smtClean="0"/>
              <a:t>Situation: Something negative.</a:t>
            </a:r>
          </a:p>
          <a:p>
            <a:pPr marL="511175" indent="-395288">
              <a:spcBef>
                <a:spcPct val="20000"/>
              </a:spcBef>
            </a:pPr>
            <a:r>
              <a:rPr lang="en-US" sz="2800" b="1" dirty="0" smtClean="0"/>
              <a:t>Goal: Deemphasize readers responsibility. Avoid blaming the reader.</a:t>
            </a:r>
          </a:p>
          <a:p>
            <a:pPr marL="511175" indent="-395288">
              <a:spcBef>
                <a:spcPct val="20000"/>
              </a:spcBef>
            </a:pPr>
            <a:endParaRPr lang="en-US" sz="2800" b="1" dirty="0" smtClean="0"/>
          </a:p>
          <a:p>
            <a:pPr marL="511175" indent="-395288">
              <a:spcBef>
                <a:spcPct val="20000"/>
              </a:spcBef>
            </a:pPr>
            <a:r>
              <a:rPr lang="en-US" sz="2800" dirty="0"/>
              <a:t>	</a:t>
            </a:r>
          </a:p>
        </p:txBody>
      </p:sp>
      <p:sp>
        <p:nvSpPr>
          <p:cNvPr id="26628" name="Line 6"/>
          <p:cNvSpPr>
            <a:spLocks noChangeShapeType="1"/>
          </p:cNvSpPr>
          <p:nvPr/>
        </p:nvSpPr>
        <p:spPr bwMode="auto">
          <a:xfrm>
            <a:off x="457200" y="1434876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03970"/>
              </p:ext>
            </p:extLst>
          </p:nvPr>
        </p:nvGraphicFramePr>
        <p:xfrm>
          <a:off x="735668" y="3503918"/>
          <a:ext cx="784226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76723"/>
                <a:gridCol w="616553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active</a:t>
                      </a:r>
                      <a:endParaRPr lang="en-US" sz="2200" b="1" dirty="0"/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failed to turn in your project.</a:t>
                      </a:r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 </a:t>
                      </a:r>
                      <a:r>
                        <a:rPr lang="en-US" sz="2200" b="1" dirty="0" smtClean="0"/>
                        <a:t>passive</a:t>
                      </a:r>
                      <a:endParaRPr lang="en-US" sz="2200" b="1" dirty="0"/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Your project has not been turned in. </a:t>
                      </a:r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 smtClean="0"/>
                        <a:t>impersonal</a:t>
                      </a:r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Your project is late. </a:t>
                      </a:r>
                      <a:endParaRPr lang="en-US" sz="1800" dirty="0" smtClean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179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i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Active Construction</a:t>
            </a:r>
            <a:endParaRPr lang="en-US" sz="4000" b="1" i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765" y="1828800"/>
            <a:ext cx="8865456" cy="4525963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subject performs the action in the verb.</a:t>
            </a:r>
          </a:p>
          <a:p>
            <a:pPr algn="ctr" eaLnBrk="1" hangingPunct="1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buFontTx/>
              <a:buNone/>
            </a:pP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(since we’re writing to/about people, we could say…) </a:t>
            </a:r>
          </a:p>
          <a:p>
            <a:pPr algn="ctr" eaLnBrk="1" hangingPunct="1">
              <a:buFontTx/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buFontTx/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person does/did something.</a:t>
            </a:r>
          </a:p>
          <a:p>
            <a:pPr eaLnBrk="1" hangingPunct="1">
              <a:buFontTx/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buFontTx/>
              <a:buNone/>
            </a:pPr>
            <a:r>
              <a:rPr lang="en-US" sz="3000" i="1" dirty="0" smtClean="0">
                <a:latin typeface="Arial" charset="0"/>
                <a:ea typeface="ＭＳ Ｐゴシック" charset="0"/>
                <a:cs typeface="ＭＳ Ｐゴシック" charset="0"/>
              </a:rPr>
              <a:t>You did not fill out the job application completely. </a:t>
            </a:r>
            <a:endParaRPr lang="en-US" sz="30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416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i="1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Passive Construction</a:t>
            </a:r>
            <a:r>
              <a:rPr lang="en-US" sz="4000" b="1" i="1">
                <a:latin typeface="Arial" charset="0"/>
                <a:ea typeface="ＭＳ Ｐゴシック" charset="0"/>
                <a:cs typeface="ＭＳ Ｐゴシック" charset="0"/>
              </a:rPr>
              <a:t> to deemphasize responsibility</a:t>
            </a:r>
            <a:br>
              <a:rPr lang="en-US" sz="4000" b="1" i="1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sz="4000" b="1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Passive Verb/Construction: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person (subject) is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implied, but not in the sentence.  </a:t>
            </a:r>
          </a:p>
          <a:p>
            <a:pPr eaLnBrk="1" hangingPunct="1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Active: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You did not fill out the job application completely.</a:t>
            </a:r>
          </a:p>
          <a:p>
            <a:pPr eaLnBrk="1" hangingPunct="1">
              <a:buFontTx/>
              <a:buNone/>
            </a:pP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Passive: 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application was not filled out completely. </a:t>
            </a: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128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i="1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Impersonal Construction</a:t>
            </a:r>
            <a:r>
              <a:rPr lang="en-US" sz="4000" b="1" i="1">
                <a:latin typeface="Arial" charset="0"/>
                <a:ea typeface="ＭＳ Ｐゴシック" charset="0"/>
                <a:cs typeface="ＭＳ Ｐゴシック" charset="0"/>
              </a:rPr>
              <a:t> to deemphasize responsibility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Impersonal Construction: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thing/object performs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action.</a:t>
            </a:r>
          </a:p>
          <a:p>
            <a:pPr eaLnBrk="1" hangingPunct="1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Active: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You did not fill out the job application completely.</a:t>
            </a:r>
          </a:p>
          <a:p>
            <a:pPr eaLnBrk="1" hangingPunct="1">
              <a:buFontTx/>
              <a:buNone/>
            </a:pPr>
            <a:endParaRPr lang="en-US" b="1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Impersonal: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application is incomplete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8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i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How to tell the difference</a:t>
            </a:r>
            <a:endParaRPr lang="en-US" sz="4000" b="1" i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Active: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You did not fill out the job application completely. </a:t>
            </a:r>
          </a:p>
          <a:p>
            <a:pPr eaLnBrk="1" hangingPunct="1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Passive: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The application was not filled out completely. </a:t>
            </a:r>
            <a:r>
              <a:rPr lang="en-US" dirty="0" smtClean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(by who? </a:t>
            </a:r>
            <a:r>
              <a:rPr lang="en-US" dirty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  <a:r>
              <a:rPr lang="en-US" dirty="0" smtClean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ho didn’t fill out the application?)</a:t>
            </a:r>
            <a:endParaRPr lang="en-US" b="1" dirty="0" smtClean="0">
              <a:solidFill>
                <a:schemeClr val="accent5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Impersonal: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application is incomplete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4BACC6"/>
                </a:solidFill>
                <a:latin typeface="Arial" charset="0"/>
                <a:ea typeface="ＭＳ Ｐゴシック" charset="0"/>
                <a:cs typeface="ＭＳ Ｐゴシック" charset="0"/>
              </a:rPr>
              <a:t>(bad, bad application!)</a:t>
            </a:r>
            <a:endParaRPr lang="en-US" dirty="0">
              <a:solidFill>
                <a:srgbClr val="4BACC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457200" y="1374576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7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4000" b="1" i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How to tell the difference</a:t>
            </a:r>
            <a:endParaRPr lang="en-US" sz="4000" b="1" i="1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Active: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Cindy failed to turn in her project on time.</a:t>
            </a:r>
          </a:p>
          <a:p>
            <a:pPr eaLnBrk="1" hangingPunct="1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Passive: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The project was not turned in on time. </a:t>
            </a:r>
            <a:r>
              <a:rPr lang="en-US" dirty="0" smtClean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(by who? </a:t>
            </a:r>
            <a:r>
              <a:rPr lang="en-US" dirty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  <a:r>
              <a:rPr lang="en-US" dirty="0" smtClean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ho didn’t turn in the project on time?)</a:t>
            </a:r>
            <a:endParaRPr lang="en-US" b="1" dirty="0" smtClean="0">
              <a:solidFill>
                <a:schemeClr val="accent5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Tx/>
              <a:buNone/>
            </a:pPr>
            <a:endParaRPr lang="en-US" b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None/>
            </a:pP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Impersonal: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project is late. </a:t>
            </a:r>
            <a:r>
              <a:rPr lang="en-US" dirty="0" smtClean="0">
                <a:solidFill>
                  <a:srgbClr val="4BACC6"/>
                </a:solidFill>
                <a:latin typeface="Arial" charset="0"/>
                <a:ea typeface="ＭＳ Ｐゴシック" charset="0"/>
                <a:cs typeface="ＭＳ Ｐゴシック" charset="0"/>
              </a:rPr>
              <a:t>(bad, bad project!)</a:t>
            </a:r>
            <a:endParaRPr lang="en-US" dirty="0">
              <a:solidFill>
                <a:srgbClr val="4BACC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457200" y="1387028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32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60000"/>
                <a:lumOff val="40000"/>
              </a:schemeClr>
            </a:gs>
            <a:gs pos="50000">
              <a:srgbClr val="FFFF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Creating Positive Emphasis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2908" cy="4525963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spcBef>
                <a:spcPct val="75000"/>
              </a:spcBef>
              <a:buAutoNum type="arabicPeriod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Focus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on what the reader can do rather than 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limitations. </a:t>
            </a:r>
            <a:r>
              <a:rPr lang="en-US" dirty="0">
                <a:solidFill>
                  <a:srgbClr val="008000"/>
                </a:solidFill>
              </a:rPr>
              <a:t>✓</a:t>
            </a:r>
            <a:endParaRPr lang="en-US" dirty="0" smtClean="0">
              <a:solidFill>
                <a:srgbClr val="008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609600" indent="-609600">
              <a:lnSpc>
                <a:spcPct val="90000"/>
              </a:lnSpc>
              <a:spcBef>
                <a:spcPct val="75000"/>
              </a:spcBef>
              <a:buAutoNum type="arabicPeriod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Eliminate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negative words and words with negative connotations. </a:t>
            </a:r>
          </a:p>
          <a:p>
            <a:pPr marL="609600" indent="-609600">
              <a:lnSpc>
                <a:spcPct val="90000"/>
              </a:lnSpc>
              <a:spcBef>
                <a:spcPct val="75000"/>
              </a:spcBef>
              <a:buFontTx/>
              <a:buAutoNum type="arabicPeriod" startAt="3"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Justify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negative information by giving a reason or a reader benefit.</a:t>
            </a:r>
          </a:p>
          <a:p>
            <a:pPr marL="609600" indent="-609600">
              <a:lnSpc>
                <a:spcPct val="90000"/>
              </a:lnSpc>
              <a:spcBef>
                <a:spcPct val="75000"/>
              </a:spcBef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4.	If the negative is truly unimportant, omit it.  </a:t>
            </a:r>
          </a:p>
          <a:p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387028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46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100000">
              <a:schemeClr val="accent3">
                <a:lumMod val="60000"/>
                <a:lumOff val="40000"/>
              </a:schemeClr>
            </a:gs>
            <a:gs pos="50000">
              <a:srgbClr val="FFFF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9128"/>
            <a:ext cx="8229600" cy="1143000"/>
          </a:xfrm>
          <a:noFill/>
        </p:spPr>
        <p:txBody>
          <a:bodyPr lIns="90488" tIns="44450" rIns="90488" bIns="44450" anchor="b">
            <a:normAutofit fontScale="90000"/>
          </a:bodyPr>
          <a:lstStyle/>
          <a:p>
            <a:pPr eaLnBrk="1" hangingPunct="1"/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Create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positive </a:t>
            </a:r>
            <a:r>
              <a:rPr lang="en-US" sz="3200" b="1" dirty="0" smtClean="0">
                <a:latin typeface="Arial" charset="0"/>
                <a:ea typeface="ＭＳ Ｐゴシック" charset="0"/>
                <a:cs typeface="ＭＳ Ｐゴシック" charset="0"/>
              </a:rPr>
              <a:t>emphasis: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200" b="1" dirty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Eliminate Negative </a:t>
            </a:r>
            <a:r>
              <a:rPr lang="en-US" sz="3200" b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Words</a:t>
            </a:r>
            <a:br>
              <a:rPr lang="en-US" sz="3200" b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200" b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&amp; Words with Negative Connotations</a:t>
            </a:r>
            <a:endParaRPr lang="en-US" sz="3200" b="1" dirty="0">
              <a:solidFill>
                <a:schemeClr val="folHlin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66929" y="2230515"/>
            <a:ext cx="4033838" cy="45259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fraid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nxious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elay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elinquent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issatisfied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rror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ail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failure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2248398"/>
            <a:ext cx="4033837" cy="4525962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oss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isfortune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missing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roblem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regret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reject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weakness</a:t>
            </a:r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>
            <a:off x="457200" y="1773040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88066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You Attitude (You Viewpoint)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941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1920"/>
              </a:spcBef>
            </a:pPr>
            <a:r>
              <a:rPr lang="en-US" dirty="0"/>
              <a:t>Looks at things from the READER'S POINT OF VIEW </a:t>
            </a:r>
            <a:endParaRPr lang="en-US" dirty="0" smtClean="0"/>
          </a:p>
          <a:p>
            <a:pPr>
              <a:spcBef>
                <a:spcPts val="1920"/>
              </a:spcBef>
            </a:pPr>
            <a:r>
              <a:rPr lang="en-US" dirty="0"/>
              <a:t>Shows READER BENEFIT and emphasizes what the reader wants to </a:t>
            </a:r>
            <a:r>
              <a:rPr lang="en-US" dirty="0" smtClean="0"/>
              <a:t>know</a:t>
            </a:r>
          </a:p>
          <a:p>
            <a:pPr>
              <a:spcBef>
                <a:spcPts val="1920"/>
              </a:spcBef>
            </a:pPr>
            <a:r>
              <a:rPr lang="en-US" dirty="0" smtClean="0">
                <a:effectLst/>
              </a:rPr>
              <a:t>Focuses on the POSITIVE</a:t>
            </a:r>
          </a:p>
          <a:p>
            <a:pPr>
              <a:spcBef>
                <a:spcPts val="1920"/>
              </a:spcBef>
            </a:pPr>
            <a:r>
              <a:rPr lang="en-US" dirty="0" smtClean="0">
                <a:effectLst/>
              </a:rPr>
              <a:t>Protects the reader's ego</a:t>
            </a:r>
          </a:p>
          <a:p>
            <a:pPr>
              <a:spcBef>
                <a:spcPts val="1920"/>
              </a:spcBef>
            </a:pPr>
            <a:r>
              <a:rPr lang="en-US" dirty="0" smtClean="0">
                <a:effectLst/>
              </a:rPr>
              <a:t>Expresses APPRECIATION for your readers</a:t>
            </a:r>
          </a:p>
          <a:p>
            <a:pPr>
              <a:spcBef>
                <a:spcPts val="1920"/>
              </a:spcBef>
            </a:pPr>
            <a:r>
              <a:rPr lang="en-US" dirty="0" smtClean="0">
                <a:effectLst/>
              </a:rPr>
              <a:t>Applies psychology to HUMANIZE our messages</a:t>
            </a:r>
          </a:p>
          <a:p>
            <a:pPr>
              <a:spcBef>
                <a:spcPts val="1920"/>
              </a:spcBef>
            </a:pPr>
            <a:r>
              <a:rPr lang="en-US" dirty="0" smtClean="0">
                <a:effectLst/>
              </a:rPr>
              <a:t>Uses CORRECT ETIQUETTE in all communication media</a:t>
            </a:r>
            <a:endParaRPr lang="en-US" dirty="0">
              <a:effectLst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457200" y="1434876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88778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3">
                <a:lumMod val="60000"/>
                <a:lumOff val="40000"/>
              </a:schemeClr>
            </a:gs>
            <a:gs pos="50000">
              <a:srgbClr val="FFFF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  <a:t>Create positive emphasis:</a:t>
            </a:r>
            <a:br>
              <a:rPr lang="en-US" sz="28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b="1" dirty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Eliminate Negative Words</a:t>
            </a:r>
            <a:br>
              <a:rPr lang="en-US" sz="2800" b="1" dirty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b="1" dirty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&amp; Words with Negative Connotations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847" y="1811884"/>
            <a:ext cx="8482908" cy="4525963"/>
          </a:xfrm>
        </p:spPr>
        <p:txBody>
          <a:bodyPr>
            <a:normAutofit lnSpcReduction="10000"/>
          </a:bodyPr>
          <a:lstStyle/>
          <a:p>
            <a:pPr>
              <a:spcBef>
                <a:spcPct val="90000"/>
              </a:spcBef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I’m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afraid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you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were assigned a broken chair.</a:t>
            </a:r>
          </a:p>
          <a:p>
            <a:pPr>
              <a:spcBef>
                <a:spcPct val="90000"/>
              </a:spcBef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One weakness in your project is your budget.</a:t>
            </a:r>
          </a:p>
          <a:p>
            <a:pPr>
              <a:spcBef>
                <a:spcPct val="90000"/>
              </a:spcBef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You are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unable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to file for an exemption until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fall.</a:t>
            </a:r>
          </a:p>
          <a:p>
            <a:pPr>
              <a:spcBef>
                <a:spcPct val="90000"/>
              </a:spcBef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Noah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failed to turn in his library books on time.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57200" y="1660972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58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4">
                <a:lumMod val="60000"/>
                <a:lumOff val="40000"/>
              </a:schemeClr>
            </a:gs>
            <a:gs pos="50000">
              <a:srgbClr val="FFFF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74" y="274638"/>
            <a:ext cx="8932326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charset="0"/>
                <a:ea typeface="ＭＳ Ｐゴシック" charset="0"/>
                <a:cs typeface="ＭＳ Ｐゴシック" charset="0"/>
              </a:rPr>
              <a:t>Include Reader </a:t>
            </a:r>
            <a: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  <a:t>Benefits </a:t>
            </a:r>
            <a:b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(always, and particularly in “negative” situations)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846" y="1674912"/>
            <a:ext cx="8724153" cy="51706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Benefits and advantages the reader gets from</a:t>
            </a:r>
          </a:p>
          <a:p>
            <a:pPr lvl="1">
              <a:buClr>
                <a:srgbClr val="336600"/>
              </a:buClr>
            </a:pPr>
            <a:r>
              <a:rPr lang="en-US" dirty="0">
                <a:latin typeface="Arial" charset="0"/>
                <a:ea typeface="ＭＳ Ｐゴシック" charset="0"/>
              </a:rPr>
              <a:t>using your </a:t>
            </a:r>
            <a:r>
              <a:rPr lang="en-US" dirty="0" smtClean="0">
                <a:latin typeface="Arial" charset="0"/>
                <a:ea typeface="ＭＳ Ｐゴシック" charset="0"/>
              </a:rPr>
              <a:t>services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>
              <a:buClr>
                <a:srgbClr val="336600"/>
              </a:buClr>
            </a:pPr>
            <a:r>
              <a:rPr lang="en-US" dirty="0">
                <a:latin typeface="Arial" charset="0"/>
                <a:ea typeface="ＭＳ Ｐゴシック" charset="0"/>
              </a:rPr>
              <a:t>buying your products</a:t>
            </a:r>
          </a:p>
          <a:p>
            <a:pPr lvl="1">
              <a:buClr>
                <a:srgbClr val="336600"/>
              </a:buClr>
            </a:pPr>
            <a:r>
              <a:rPr lang="en-US" dirty="0">
                <a:latin typeface="Arial" charset="0"/>
                <a:ea typeface="ＭＳ Ｐゴシック" charset="0"/>
              </a:rPr>
              <a:t>following your policies</a:t>
            </a:r>
          </a:p>
          <a:p>
            <a:pPr lvl="1">
              <a:buClr>
                <a:srgbClr val="336600"/>
              </a:buClr>
            </a:pPr>
            <a:r>
              <a:rPr lang="en-US" dirty="0">
                <a:latin typeface="Arial" charset="0"/>
                <a:ea typeface="ＭＳ Ｐゴシック" charset="0"/>
              </a:rPr>
              <a:t>adopting your </a:t>
            </a:r>
            <a:r>
              <a:rPr lang="en-US" dirty="0" smtClean="0">
                <a:latin typeface="Arial" charset="0"/>
                <a:ea typeface="ＭＳ Ｐゴシック" charset="0"/>
              </a:rPr>
              <a:t>ideas</a:t>
            </a:r>
          </a:p>
          <a:p>
            <a:pPr lvl="1">
              <a:buClr>
                <a:srgbClr val="336600"/>
              </a:buClr>
            </a:pPr>
            <a:r>
              <a:rPr lang="en-US" dirty="0">
                <a:latin typeface="Arial" charset="0"/>
                <a:ea typeface="ＭＳ Ｐゴシック" charset="0"/>
              </a:rPr>
              <a:t>d</a:t>
            </a:r>
            <a:r>
              <a:rPr lang="en-US" dirty="0" smtClean="0">
                <a:latin typeface="Arial" charset="0"/>
                <a:ea typeface="ＭＳ Ｐゴシック" charset="0"/>
              </a:rPr>
              <a:t>oing a thing they might not want to do</a:t>
            </a:r>
          </a:p>
          <a:p>
            <a:pPr marL="0" indent="0"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Good reader benefits are </a:t>
            </a:r>
          </a:p>
          <a:p>
            <a:pPr lvl="1">
              <a:spcBef>
                <a:spcPts val="1680"/>
              </a:spcBef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dapted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to 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audience, demonstrates value to reader (includes what reader values most, e.g., s</a:t>
            </a:r>
            <a:r>
              <a:rPr lang="en-US" dirty="0" smtClean="0">
                <a:latin typeface="Arial" charset="0"/>
                <a:ea typeface="ＭＳ Ｐゴシック" charset="0"/>
              </a:rPr>
              <a:t>aving </a:t>
            </a:r>
            <a:r>
              <a:rPr lang="en-US" dirty="0">
                <a:latin typeface="Arial" charset="0"/>
                <a:ea typeface="ＭＳ Ｐゴシック" charset="0"/>
              </a:rPr>
              <a:t>money vs. saving </a:t>
            </a:r>
            <a:r>
              <a:rPr lang="en-US" dirty="0" smtClean="0">
                <a:latin typeface="Arial" charset="0"/>
                <a:ea typeface="ＭＳ Ｐゴシック" charset="0"/>
              </a:rPr>
              <a:t>time)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>
              <a:spcBef>
                <a:spcPts val="1680"/>
              </a:spcBef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hrased in reader-centered language (You-View/You-Attitude)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spcBef>
                <a:spcPts val="1680"/>
              </a:spcBef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often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frontloaded</a:t>
            </a:r>
            <a:r>
              <a:rPr lang="ja-JP" altLang="en-US" dirty="0" smtClean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82102" y="1449288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35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4">
                <a:lumMod val="60000"/>
                <a:lumOff val="40000"/>
              </a:schemeClr>
            </a:gs>
            <a:gs pos="50000">
              <a:srgbClr val="FFFF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74" y="274638"/>
            <a:ext cx="8932326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charset="0"/>
                <a:ea typeface="ＭＳ Ｐゴシック" charset="0"/>
                <a:cs typeface="ＭＳ Ｐゴシック" charset="0"/>
              </a:rPr>
              <a:t>Include Reader </a:t>
            </a:r>
            <a: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  <a:t>Benefits </a:t>
            </a:r>
            <a:br>
              <a:rPr lang="en-US" sz="3600" b="1" dirty="0" smtClean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b="1" dirty="0" smtClean="0">
                <a:latin typeface="Arial" charset="0"/>
                <a:ea typeface="ＭＳ Ｐゴシック" charset="0"/>
                <a:cs typeface="ＭＳ Ｐゴシック" charset="0"/>
              </a:rPr>
              <a:t>(always, and particularly in “negative” situations)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846" y="1674912"/>
            <a:ext cx="8724153" cy="5170636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We need your contact information.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Fill out this card with your contact information.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Fill out this card with your contact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information so you can continue to receive updates about coursework.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Fill out this card with your contact information so you can continue to receive updates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about how to earn an A in your classes.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To ensure you continue to receive updates about earning As in your classes, please fill out this card with your contact information.</a:t>
            </a:r>
            <a:endParaRPr lang="en-US" dirty="0" smtClean="0">
              <a:latin typeface="Arial" charset="0"/>
              <a:ea typeface="ＭＳ Ｐゴシック" charset="0"/>
            </a:endParaRPr>
          </a:p>
          <a:p>
            <a:pPr marL="0" indent="0">
              <a:buNone/>
            </a:pPr>
            <a:endParaRPr lang="en-US" dirty="0" smtClean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482102" y="1449288"/>
            <a:ext cx="8229600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46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80808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17"/>
            <a:ext cx="8229600" cy="142150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Ways to demonstrate you attitude</a:t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strike="sngStrike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I/</a:t>
            </a:r>
            <a:r>
              <a:rPr lang="en-US" sz="4000" b="1" strike="sngStrike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we</a:t>
            </a:r>
            <a:r>
              <a:rPr lang="en-US" sz="40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 </a:t>
            </a:r>
            <a:r>
              <a:rPr lang="en-US" sz="4000" b="1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4000" b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en-US" sz="4000" b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40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you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57200" y="1676400"/>
            <a:ext cx="7848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1175" indent="-395288">
              <a:spcBef>
                <a:spcPct val="20000"/>
              </a:spcBef>
            </a:pPr>
            <a:r>
              <a:rPr lang="en-US" sz="3200" b="1" dirty="0"/>
              <a:t>Focus on what the reader receives or can do, not on what </a:t>
            </a:r>
            <a:r>
              <a:rPr lang="en-US" sz="3200" b="1" dirty="0" smtClean="0"/>
              <a:t>you’ve </a:t>
            </a:r>
            <a:r>
              <a:rPr lang="en-US" sz="3200" b="1" dirty="0"/>
              <a:t>done.  </a:t>
            </a:r>
          </a:p>
          <a:p>
            <a:pPr marL="511175" indent="-395288">
              <a:spcBef>
                <a:spcPct val="20000"/>
              </a:spcBef>
            </a:pPr>
            <a:r>
              <a:rPr lang="en-US" sz="2400" dirty="0"/>
              <a:t>	</a:t>
            </a:r>
          </a:p>
        </p:txBody>
      </p:sp>
      <p:sp>
        <p:nvSpPr>
          <p:cNvPr id="26628" name="Line 6"/>
          <p:cNvSpPr>
            <a:spLocks noChangeShapeType="1"/>
          </p:cNvSpPr>
          <p:nvPr/>
        </p:nvSpPr>
        <p:spPr bwMode="auto">
          <a:xfrm>
            <a:off x="457200" y="1434876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532549"/>
              </p:ext>
            </p:extLst>
          </p:nvPr>
        </p:nvGraphicFramePr>
        <p:xfrm>
          <a:off x="735668" y="2844923"/>
          <a:ext cx="7570132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18540"/>
                <a:gridCol w="595159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YA:</a:t>
                      </a:r>
                    </a:p>
                    <a:p>
                      <a:pPr algn="ctr"/>
                      <a:r>
                        <a:rPr lang="en-US" sz="1200" dirty="0" smtClean="0"/>
                        <a:t>(writer centered)</a:t>
                      </a:r>
                      <a:endParaRPr lang="en-US" sz="12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We have spent over six months</a:t>
                      </a:r>
                      <a:r>
                        <a:rPr lang="en-US" sz="2400" baseline="0" dirty="0" smtClean="0"/>
                        <a:t> revising our Audio Visual Services website.</a:t>
                      </a:r>
                      <a:endParaRPr lang="en-US" sz="24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YA:</a:t>
                      </a:r>
                    </a:p>
                    <a:p>
                      <a:pPr algn="ctr"/>
                      <a:r>
                        <a:rPr lang="en-US" sz="1150" dirty="0" smtClean="0"/>
                        <a:t>(reader centered)</a:t>
                      </a:r>
                      <a:endParaRPr lang="en-US" sz="115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will find our</a:t>
                      </a:r>
                      <a:r>
                        <a:rPr lang="en-US" sz="2400" baseline="0" dirty="0" smtClean="0"/>
                        <a:t> streamlined reservation service and up-to-date equipment information on our revised Audio Visual Services website. </a:t>
                      </a:r>
                      <a:endParaRPr lang="en-US" sz="24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449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17"/>
            <a:ext cx="8229600" cy="142150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Ways to demonstrate you attitude</a:t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strike="sngStrike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can’t</a:t>
            </a:r>
            <a:r>
              <a:rPr lang="en-US" sz="40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 </a:t>
            </a:r>
            <a:r>
              <a:rPr lang="en-US" sz="4000" b="1" dirty="0" smtClean="0"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</a:t>
            </a:r>
            <a:r>
              <a:rPr lang="en-US" sz="4000" b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  <a:sym typeface="Wingdings" charset="0"/>
              </a:rPr>
              <a:t> </a:t>
            </a:r>
            <a:r>
              <a:rPr lang="en-US" sz="4000" b="1" dirty="0" smtClean="0">
                <a:solidFill>
                  <a:schemeClr val="folHlink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40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can</a:t>
            </a:r>
            <a:endParaRPr lang="en-US" sz="4000" b="1" dirty="0">
              <a:solidFill>
                <a:srgbClr val="008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57200" y="1676400"/>
            <a:ext cx="7848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1175" indent="-395288">
              <a:spcBef>
                <a:spcPct val="20000"/>
              </a:spcBef>
            </a:pPr>
            <a:r>
              <a:rPr lang="en-US" sz="3200" b="1" dirty="0" smtClean="0"/>
              <a:t>Tell the reader what they CAN do instead of what they CANNOT do.  </a:t>
            </a:r>
            <a:endParaRPr lang="en-US" sz="3200" b="1" dirty="0"/>
          </a:p>
          <a:p>
            <a:pPr marL="511175" indent="-395288">
              <a:spcBef>
                <a:spcPct val="20000"/>
              </a:spcBef>
            </a:pPr>
            <a:r>
              <a:rPr lang="en-US" sz="2400" dirty="0"/>
              <a:t>	</a:t>
            </a:r>
          </a:p>
        </p:txBody>
      </p:sp>
      <p:sp>
        <p:nvSpPr>
          <p:cNvPr id="26628" name="Line 6"/>
          <p:cNvSpPr>
            <a:spLocks noChangeShapeType="1"/>
          </p:cNvSpPr>
          <p:nvPr/>
        </p:nvSpPr>
        <p:spPr bwMode="auto">
          <a:xfrm>
            <a:off x="457200" y="1434876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491261"/>
              </p:ext>
            </p:extLst>
          </p:nvPr>
        </p:nvGraphicFramePr>
        <p:xfrm>
          <a:off x="735668" y="2844923"/>
          <a:ext cx="7570132" cy="2926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18540"/>
                <a:gridCol w="595159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YA:</a:t>
                      </a:r>
                    </a:p>
                    <a:p>
                      <a:pPr algn="ctr"/>
                      <a:r>
                        <a:rPr lang="en-US" sz="1200" dirty="0" smtClean="0"/>
                        <a:t>(writer centered)</a:t>
                      </a:r>
                      <a:endParaRPr lang="en-US" sz="12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can’t use</a:t>
                      </a:r>
                      <a:r>
                        <a:rPr lang="en-US" sz="2400" baseline="0" dirty="0" smtClean="0"/>
                        <a:t> the TV studio to record your presentations without making an appointment.</a:t>
                      </a:r>
                      <a:endParaRPr lang="en-US" sz="24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YA:</a:t>
                      </a:r>
                    </a:p>
                    <a:p>
                      <a:pPr algn="ctr"/>
                      <a:r>
                        <a:rPr lang="en-US" sz="1150" dirty="0" smtClean="0"/>
                        <a:t>(reader centered)</a:t>
                      </a:r>
                      <a:endParaRPr lang="en-US" sz="115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Make</a:t>
                      </a:r>
                      <a:r>
                        <a:rPr lang="en-US" sz="2400" baseline="0" dirty="0" smtClean="0"/>
                        <a:t> an appointment at least 48 hours in advance to ensure availability of the TV studio for your presentations.</a:t>
                      </a:r>
                      <a:endParaRPr lang="en-US" sz="24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972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17"/>
            <a:ext cx="9144000" cy="1421507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Ways to demonstrate you attitude</a:t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be careful with feelings (yours &amp; theirs) </a:t>
            </a:r>
            <a:endParaRPr lang="en-US" sz="4000" b="1" dirty="0">
              <a:solidFill>
                <a:srgbClr val="008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57199" y="1676400"/>
            <a:ext cx="812072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1175" indent="-395288">
              <a:spcBef>
                <a:spcPct val="20000"/>
              </a:spcBef>
            </a:pPr>
            <a:r>
              <a:rPr lang="en-US" sz="3200" b="1" dirty="0" smtClean="0"/>
              <a:t>The writer probably isn’t “happy.” The writer shouldn’t tell the reader how to feel.</a:t>
            </a:r>
            <a:endParaRPr lang="en-US" sz="3200" b="1" dirty="0"/>
          </a:p>
          <a:p>
            <a:pPr marL="511175" indent="-395288">
              <a:spcBef>
                <a:spcPct val="20000"/>
              </a:spcBef>
            </a:pPr>
            <a:r>
              <a:rPr lang="en-US" sz="2400" dirty="0"/>
              <a:t>	</a:t>
            </a:r>
          </a:p>
        </p:txBody>
      </p:sp>
      <p:sp>
        <p:nvSpPr>
          <p:cNvPr id="26628" name="Line 6"/>
          <p:cNvSpPr>
            <a:spLocks noChangeShapeType="1"/>
          </p:cNvSpPr>
          <p:nvPr/>
        </p:nvSpPr>
        <p:spPr bwMode="auto">
          <a:xfrm>
            <a:off x="457200" y="1434876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675471"/>
              </p:ext>
            </p:extLst>
          </p:nvPr>
        </p:nvGraphicFramePr>
        <p:xfrm>
          <a:off x="735668" y="2844923"/>
          <a:ext cx="7570132" cy="3291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18540"/>
                <a:gridCol w="5951592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Not </a:t>
                      </a:r>
                      <a:r>
                        <a:rPr lang="en-US" sz="2400" smtClean="0"/>
                        <a:t>YA:</a:t>
                      </a:r>
                    </a:p>
                    <a:p>
                      <a:pPr algn="r"/>
                      <a:r>
                        <a:rPr lang="en-US" sz="1200" smtClean="0"/>
                        <a:t>(writer centered)</a:t>
                      </a:r>
                      <a:endParaRPr lang="en-US" sz="12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smtClean="0"/>
                        <a:t>I am happy to grant you a two-day extension on your project. </a:t>
                      </a:r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Not YA:</a:t>
                      </a:r>
                    </a:p>
                    <a:p>
                      <a:pPr algn="ctr"/>
                      <a:r>
                        <a:rPr lang="en-US" sz="1100" dirty="0" smtClean="0"/>
                        <a:t>(reader centered… in a bad way)</a:t>
                      </a:r>
                      <a:endParaRPr lang="en-US" sz="11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will be happy to know I’m granting</a:t>
                      </a:r>
                      <a:r>
                        <a:rPr lang="en-US" sz="2400" baseline="0" dirty="0" smtClean="0"/>
                        <a:t> you a two-day extension on your project.</a:t>
                      </a:r>
                      <a:endParaRPr lang="en-US" sz="24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YA: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(reader centered…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 a good way)</a:t>
                      </a:r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 may take an</a:t>
                      </a:r>
                      <a:r>
                        <a:rPr lang="en-US" sz="2400" baseline="0" dirty="0" smtClean="0"/>
                        <a:t> additional two days to submit your project.</a:t>
                      </a:r>
                      <a:endParaRPr lang="en-US" sz="2400" dirty="0" smtClean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060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17"/>
            <a:ext cx="9144000" cy="1421507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Ways to demonstrate you attitude</a:t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anticipate what the reader wants to know</a:t>
            </a:r>
            <a:endParaRPr lang="en-US" sz="4000" b="1" dirty="0">
              <a:solidFill>
                <a:srgbClr val="008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57199" y="1676400"/>
            <a:ext cx="812072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1175" indent="-395288">
              <a:spcBef>
                <a:spcPct val="20000"/>
              </a:spcBef>
            </a:pPr>
            <a:r>
              <a:rPr lang="en-US" sz="3200" b="1" dirty="0" smtClean="0"/>
              <a:t>Think about the what the audience wants. Provide those details.</a:t>
            </a:r>
            <a:endParaRPr lang="en-US" sz="3200" b="1" dirty="0"/>
          </a:p>
          <a:p>
            <a:pPr marL="511175" indent="-395288">
              <a:spcBef>
                <a:spcPct val="20000"/>
              </a:spcBef>
            </a:pPr>
            <a:r>
              <a:rPr lang="en-US" sz="2400" dirty="0"/>
              <a:t>	</a:t>
            </a:r>
          </a:p>
        </p:txBody>
      </p:sp>
      <p:sp>
        <p:nvSpPr>
          <p:cNvPr id="26628" name="Line 6"/>
          <p:cNvSpPr>
            <a:spLocks noChangeShapeType="1"/>
          </p:cNvSpPr>
          <p:nvPr/>
        </p:nvSpPr>
        <p:spPr bwMode="auto">
          <a:xfrm>
            <a:off x="457200" y="1434876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243909"/>
              </p:ext>
            </p:extLst>
          </p:nvPr>
        </p:nvGraphicFramePr>
        <p:xfrm>
          <a:off x="735668" y="2844923"/>
          <a:ext cx="7570132" cy="32461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18540"/>
                <a:gridCol w="5951592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Not </a:t>
                      </a:r>
                      <a:r>
                        <a:rPr lang="en-US" sz="2400" smtClean="0"/>
                        <a:t>YA:</a:t>
                      </a:r>
                    </a:p>
                    <a:p>
                      <a:pPr algn="r"/>
                      <a:r>
                        <a:rPr lang="en-US" sz="1200" smtClean="0"/>
                        <a:t>(writer centered)</a:t>
                      </a:r>
                      <a:endParaRPr lang="en-US" sz="12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 graded your project.</a:t>
                      </a:r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Not YA:</a:t>
                      </a:r>
                    </a:p>
                    <a:p>
                      <a:pPr algn="ctr"/>
                      <a:r>
                        <a:rPr lang="en-US" sz="1100" dirty="0" smtClean="0"/>
                        <a:t>(reader centered… but doesn’t give details)</a:t>
                      </a:r>
                      <a:endParaRPr lang="en-US" sz="11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Your project has been graded.</a:t>
                      </a:r>
                      <a:endParaRPr lang="en-US" sz="2400" dirty="0"/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YA: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(reader centered…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 a good way)</a:t>
                      </a:r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 earned a A- on your project. (or)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Your project received</a:t>
                      </a:r>
                      <a:r>
                        <a:rPr lang="en-US" sz="2400" baseline="0" dirty="0" smtClean="0"/>
                        <a:t> a D+</a:t>
                      </a:r>
                      <a:r>
                        <a:rPr lang="en-US" sz="2400" dirty="0" smtClean="0"/>
                        <a:t>. </a:t>
                      </a:r>
                      <a:r>
                        <a:rPr lang="en-US" sz="1800" dirty="0" smtClean="0"/>
                        <a:t>(what’s the diff?)</a:t>
                      </a:r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970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17"/>
            <a:ext cx="9144000" cy="142150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Ways to demonstrate you attitude</a:t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avoid “you” in negative situations</a:t>
            </a:r>
            <a:endParaRPr lang="en-US" sz="4000" b="1" dirty="0">
              <a:solidFill>
                <a:srgbClr val="008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57199" y="1676400"/>
            <a:ext cx="8120729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1175" indent="-395288">
              <a:spcBef>
                <a:spcPct val="20000"/>
              </a:spcBef>
            </a:pPr>
            <a:r>
              <a:rPr lang="en-US" sz="3200" b="1" dirty="0" smtClean="0"/>
              <a:t>In negative situations, avoid singling out the reader. Instead, focus on group to which reader belongs.</a:t>
            </a:r>
            <a:endParaRPr lang="en-US" sz="3200" b="1" dirty="0"/>
          </a:p>
          <a:p>
            <a:pPr marL="511175" indent="-395288">
              <a:spcBef>
                <a:spcPct val="20000"/>
              </a:spcBef>
            </a:pPr>
            <a:r>
              <a:rPr lang="en-US" sz="2400" dirty="0"/>
              <a:t>	</a:t>
            </a:r>
          </a:p>
        </p:txBody>
      </p:sp>
      <p:sp>
        <p:nvSpPr>
          <p:cNvPr id="26628" name="Line 6"/>
          <p:cNvSpPr>
            <a:spLocks noChangeShapeType="1"/>
          </p:cNvSpPr>
          <p:nvPr/>
        </p:nvSpPr>
        <p:spPr bwMode="auto">
          <a:xfrm>
            <a:off x="457200" y="1434876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979688"/>
              </p:ext>
            </p:extLst>
          </p:nvPr>
        </p:nvGraphicFramePr>
        <p:xfrm>
          <a:off x="735668" y="3360138"/>
          <a:ext cx="7842260" cy="32461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76723"/>
                <a:gridCol w="6165537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Not YA:</a:t>
                      </a:r>
                    </a:p>
                    <a:p>
                      <a:pPr algn="r"/>
                      <a:r>
                        <a:rPr lang="en-US" sz="1200" dirty="0" smtClean="0"/>
                        <a:t>(writer centered)</a:t>
                      </a:r>
                      <a:endParaRPr lang="en-US" sz="12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 must</a:t>
                      </a:r>
                      <a:r>
                        <a:rPr lang="en-US" sz="2400" baseline="0" dirty="0" smtClean="0"/>
                        <a:t> approve all project proposals.</a:t>
                      </a:r>
                      <a:endParaRPr lang="en-US" sz="2400" dirty="0" smtClean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Not YA:</a:t>
                      </a:r>
                    </a:p>
                    <a:p>
                      <a:pPr algn="ctr"/>
                      <a:r>
                        <a:rPr lang="en-US" sz="1100" dirty="0" smtClean="0"/>
                        <a:t>(reader centered… in a bad way)</a:t>
                      </a:r>
                      <a:endParaRPr lang="en-US" sz="1100" dirty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must get approval</a:t>
                      </a:r>
                      <a:r>
                        <a:rPr lang="en-US" sz="2400" baseline="0" dirty="0" smtClean="0"/>
                        <a:t> for your project proposal.</a:t>
                      </a:r>
                      <a:endParaRPr lang="en-US" sz="2400" dirty="0"/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YA: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(focuses</a:t>
                      </a:r>
                      <a:r>
                        <a:rPr lang="en-US" sz="1100" baseline="0" dirty="0" smtClean="0"/>
                        <a:t> on the group instead of individual</a:t>
                      </a:r>
                      <a:r>
                        <a:rPr lang="en-US" sz="1100" dirty="0" smtClean="0"/>
                        <a:t>)</a:t>
                      </a:r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Students</a:t>
                      </a:r>
                      <a:r>
                        <a:rPr lang="en-US" sz="2400" baseline="0" dirty="0" smtClean="0"/>
                        <a:t>’ project proposals must be approved.</a:t>
                      </a:r>
                      <a:endParaRPr lang="en-US" sz="1800" dirty="0" smtClean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103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4217"/>
            <a:ext cx="9144000" cy="142150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Ways to demonstrate you attitude</a:t>
            </a:r>
            <a:b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0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avoid “you” in negative situations</a:t>
            </a:r>
            <a:endParaRPr lang="en-US" sz="4000" b="1" dirty="0">
              <a:solidFill>
                <a:srgbClr val="008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457199" y="1676400"/>
            <a:ext cx="8229601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511175" indent="-395288">
              <a:spcBef>
                <a:spcPct val="20000"/>
              </a:spcBef>
            </a:pPr>
            <a:r>
              <a:rPr lang="en-US" sz="2800" b="1" dirty="0" smtClean="0"/>
              <a:t>Avoid “you” when it criticizes the reader.  Instead, use a passive verb construction or an impersonal construction to avoid assigning blame.</a:t>
            </a:r>
          </a:p>
          <a:p>
            <a:pPr marL="511175" indent="-395288">
              <a:spcBef>
                <a:spcPct val="20000"/>
              </a:spcBef>
            </a:pPr>
            <a:endParaRPr lang="en-US" sz="2800" b="1" dirty="0" smtClean="0"/>
          </a:p>
          <a:p>
            <a:pPr marL="511175" indent="-395288">
              <a:spcBef>
                <a:spcPct val="20000"/>
              </a:spcBef>
            </a:pPr>
            <a:r>
              <a:rPr lang="en-US" sz="2800" dirty="0"/>
              <a:t>	</a:t>
            </a:r>
          </a:p>
        </p:txBody>
      </p:sp>
      <p:sp>
        <p:nvSpPr>
          <p:cNvPr id="26628" name="Line 6"/>
          <p:cNvSpPr>
            <a:spLocks noChangeShapeType="1"/>
          </p:cNvSpPr>
          <p:nvPr/>
        </p:nvSpPr>
        <p:spPr bwMode="auto">
          <a:xfrm>
            <a:off x="457200" y="1434876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360746"/>
              </p:ext>
            </p:extLst>
          </p:nvPr>
        </p:nvGraphicFramePr>
        <p:xfrm>
          <a:off x="735668" y="3503918"/>
          <a:ext cx="7842260" cy="21945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76723"/>
                <a:gridCol w="616553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active</a:t>
                      </a:r>
                      <a:endParaRPr lang="en-US" sz="2200" dirty="0"/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failed to turn in your project.</a:t>
                      </a:r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 passive</a:t>
                      </a:r>
                      <a:endParaRPr lang="en-US" sz="2200" dirty="0"/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Your project has not been turned in. </a:t>
                      </a:r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/>
                        <a:t>impersonal</a:t>
                      </a:r>
                    </a:p>
                  </a:txBody>
                  <a:tcPr marL="274320" marR="274320" marT="182880" marB="18288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Your project is late. </a:t>
                      </a:r>
                      <a:endParaRPr lang="en-US" sz="1800" dirty="0" smtClean="0"/>
                    </a:p>
                  </a:txBody>
                  <a:tcPr marL="274320" marR="274320" marT="182880" marB="1828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95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1716"/>
            <a:ext cx="8229600" cy="1143000"/>
          </a:xfrm>
        </p:spPr>
        <p:txBody>
          <a:bodyPr/>
          <a:lstStyle/>
          <a:p>
            <a:r>
              <a:rPr lang="en-US" dirty="0" smtClean="0"/>
              <a:t>To the Grammatically Challenged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Chill out… this isn’t </a:t>
            </a:r>
            <a:r>
              <a:rPr lang="en-US" sz="4000" i="1" dirty="0" smtClean="0"/>
              <a:t>really</a:t>
            </a:r>
            <a:r>
              <a:rPr lang="en-US" sz="4000" dirty="0" smtClean="0"/>
              <a:t> grammar. </a:t>
            </a:r>
          </a:p>
          <a:p>
            <a:pPr marL="0" indent="0" algn="ctr">
              <a:buNone/>
            </a:pPr>
            <a:r>
              <a:rPr lang="en-US" sz="4000" dirty="0" smtClean="0"/>
              <a:t>It’s the rhetorical approach.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It’s about recognizing the variety of choices and picking the best one.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57200" y="1410912"/>
            <a:ext cx="82296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>
              <a:ln>
                <a:solidFill>
                  <a:schemeClr val="bg1">
                    <a:lumMod val="5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991914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1201</Words>
  <Application>Microsoft Macintosh PowerPoint</Application>
  <PresentationFormat>On-screen Show (4:3)</PresentationFormat>
  <Paragraphs>187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Building Goodwill</vt:lpstr>
      <vt:lpstr>You Attitude (You Viewpoint)</vt:lpstr>
      <vt:lpstr>Ways to demonstrate you attitude I/we    you</vt:lpstr>
      <vt:lpstr>Ways to demonstrate you attitude can’t    can</vt:lpstr>
      <vt:lpstr>Ways to demonstrate you attitude be careful with feelings (yours &amp; theirs) </vt:lpstr>
      <vt:lpstr>Ways to demonstrate you attitude anticipate what the reader wants to know</vt:lpstr>
      <vt:lpstr>Ways to demonstrate you attitude avoid “you” in negative situations</vt:lpstr>
      <vt:lpstr>Ways to demonstrate you attitude avoid “you” in negative situations</vt:lpstr>
      <vt:lpstr>To the Grammatically Challenged</vt:lpstr>
      <vt:lpstr>PowerPoint Presentation</vt:lpstr>
      <vt:lpstr>To the Grammar Nerds….</vt:lpstr>
      <vt:lpstr>Ways to demonstrate you attitude avoid “you” in negative situations</vt:lpstr>
      <vt:lpstr>Active Construction</vt:lpstr>
      <vt:lpstr>Passive Construction to deemphasize responsibility </vt:lpstr>
      <vt:lpstr>Impersonal Construction to deemphasize responsibility</vt:lpstr>
      <vt:lpstr>How to tell the difference</vt:lpstr>
      <vt:lpstr>How to tell the difference</vt:lpstr>
      <vt:lpstr>Creating Positive Emphasis</vt:lpstr>
      <vt:lpstr>Create positive emphasis: Eliminate Negative Words &amp; Words with Negative Connotations</vt:lpstr>
      <vt:lpstr>Create positive emphasis: Eliminate Negative Words &amp; Words with Negative Connotations</vt:lpstr>
      <vt:lpstr>Include Reader Benefits  (always, and particularly in “negative” situations)</vt:lpstr>
      <vt:lpstr>Include Reader Benefits  (always, and particularly in “negative” situations)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</dc:creator>
  <cp:lastModifiedBy>jm</cp:lastModifiedBy>
  <cp:revision>19</cp:revision>
  <dcterms:created xsi:type="dcterms:W3CDTF">2015-01-26T01:09:35Z</dcterms:created>
  <dcterms:modified xsi:type="dcterms:W3CDTF">2015-01-26T03:59:17Z</dcterms:modified>
</cp:coreProperties>
</file>