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29"/>
  </p:notesMasterIdLst>
  <p:sldIdLst>
    <p:sldId id="256" r:id="rId2"/>
    <p:sldId id="257" r:id="rId3"/>
    <p:sldId id="292" r:id="rId4"/>
    <p:sldId id="261" r:id="rId5"/>
    <p:sldId id="262" r:id="rId6"/>
    <p:sldId id="266" r:id="rId7"/>
    <p:sldId id="289" r:id="rId8"/>
    <p:sldId id="290" r:id="rId9"/>
    <p:sldId id="291" r:id="rId10"/>
    <p:sldId id="271" r:id="rId11"/>
    <p:sldId id="272" r:id="rId12"/>
    <p:sldId id="273" r:id="rId13"/>
    <p:sldId id="274" r:id="rId14"/>
    <p:sldId id="275" r:id="rId15"/>
    <p:sldId id="276" r:id="rId16"/>
    <p:sldId id="277" r:id="rId17"/>
    <p:sldId id="278" r:id="rId18"/>
    <p:sldId id="267" r:id="rId19"/>
    <p:sldId id="281" r:id="rId20"/>
    <p:sldId id="285" r:id="rId21"/>
    <p:sldId id="280" r:id="rId22"/>
    <p:sldId id="286" r:id="rId23"/>
    <p:sldId id="282" r:id="rId24"/>
    <p:sldId id="283" r:id="rId25"/>
    <p:sldId id="284" r:id="rId26"/>
    <p:sldId id="287" r:id="rId27"/>
    <p:sldId id="28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72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F34629-3D98-564B-BF10-E1DABE92A55D}" type="datetimeFigureOut">
              <a:rPr lang="en-US" smtClean="0"/>
              <a:pPr/>
              <a:t>2/3/15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E0A211-E3E4-8944-B9C4-69977D02CF08}" type="slidenum">
              <a:rPr lang="en-US" smtClean="0"/>
              <a:pPr/>
              <a:t>‹#›</a:t>
            </a:fld>
            <a:endParaRPr lang="en-US"/>
          </a:p>
        </p:txBody>
      </p:sp>
    </p:spTree>
    <p:extLst>
      <p:ext uri="{BB962C8B-B14F-4D97-AF65-F5344CB8AC3E}">
        <p14:creationId xmlns:p14="http://schemas.microsoft.com/office/powerpoint/2010/main" val="9631324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CB83FE22-CF99-3541-92C9-4849070B517B}" type="slidenum">
              <a:rPr lang="en-US">
                <a:latin typeface="Arial" pitchFamily="-1" charset="0"/>
              </a:rPr>
              <a:pPr/>
              <a:t>26</a:t>
            </a:fld>
            <a:endParaRPr lang="en-US">
              <a:latin typeface="Arial" pitchFamily="-1" charset="0"/>
            </a:endParaRPr>
          </a:p>
        </p:txBody>
      </p:sp>
      <p:sp>
        <p:nvSpPr>
          <p:cNvPr id="49155" name="Rectangle 2"/>
          <p:cNvSpPr>
            <a:spLocks noChangeArrowheads="1"/>
          </p:cNvSpPr>
          <p:nvPr/>
        </p:nvSpPr>
        <p:spPr bwMode="auto">
          <a:xfrm>
            <a:off x="3886200" y="0"/>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49156" name="Rectangle 3"/>
          <p:cNvSpPr>
            <a:spLocks noChangeArrowheads="1"/>
          </p:cNvSpPr>
          <p:nvPr/>
        </p:nvSpPr>
        <p:spPr bwMode="auto">
          <a:xfrm>
            <a:off x="3886200" y="8688049"/>
            <a:ext cx="2971800" cy="455951"/>
          </a:xfrm>
          <a:prstGeom prst="rect">
            <a:avLst/>
          </a:prstGeom>
          <a:noFill/>
          <a:ln w="12700">
            <a:noFill/>
            <a:miter lim="800000"/>
            <a:headEnd/>
            <a:tailEnd/>
          </a:ln>
        </p:spPr>
        <p:txBody>
          <a:bodyPr lIns="19230" tIns="0" rIns="19230" bIns="0" anchor="b">
            <a:prstTxWarp prst="textNoShape">
              <a:avLst/>
            </a:prstTxWarp>
          </a:bodyPr>
          <a:lstStyle/>
          <a:p>
            <a:pPr algn="r" defTabSz="923925" eaLnBrk="0" hangingPunct="0"/>
            <a:r>
              <a:rPr lang="en-US" sz="1100" i="1"/>
              <a:t>7</a:t>
            </a:r>
          </a:p>
        </p:txBody>
      </p:sp>
      <p:sp>
        <p:nvSpPr>
          <p:cNvPr id="49157" name="Rectangle 4"/>
          <p:cNvSpPr>
            <a:spLocks noChangeArrowheads="1"/>
          </p:cNvSpPr>
          <p:nvPr/>
        </p:nvSpPr>
        <p:spPr bwMode="auto">
          <a:xfrm>
            <a:off x="0" y="8688049"/>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49158" name="Rectangle 5"/>
          <p:cNvSpPr>
            <a:spLocks noChangeArrowheads="1"/>
          </p:cNvSpPr>
          <p:nvPr/>
        </p:nvSpPr>
        <p:spPr bwMode="auto">
          <a:xfrm>
            <a:off x="0" y="0"/>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49159"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49160" name="Rectangle 7"/>
          <p:cNvSpPr>
            <a:spLocks noGrp="1" noChangeArrowheads="1"/>
          </p:cNvSpPr>
          <p:nvPr>
            <p:ph type="body" idx="1"/>
          </p:nvPr>
        </p:nvSpPr>
        <p:spPr>
          <a:xfrm>
            <a:off x="914400" y="4344025"/>
            <a:ext cx="5029200" cy="4112926"/>
          </a:xfrm>
          <a:noFill/>
          <a:ln/>
        </p:spPr>
        <p:txBody>
          <a:bodyPr lIns="91341" tIns="44869" rIns="91341" bIns="44869"/>
          <a:lstStyle/>
          <a:p>
            <a:pPr eaLnBrk="1" hangingPunct="1"/>
            <a:r>
              <a:rPr lang="en-US" sz="600">
                <a:latin typeface="Arial" pitchFamily="-1" charset="0"/>
                <a:ea typeface="Arial" pitchFamily="-1" charset="0"/>
                <a:cs typeface="Arial" pitchFamily="-1" charset="0"/>
              </a:rPr>
              <a:t>Reader benefits exist for ideas as well as for products and services.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668FA7B-BA43-B248-84C4-040AC1E39A61}" type="slidenum">
              <a:rPr lang="en-US">
                <a:latin typeface="Arial" pitchFamily="-1" charset="0"/>
              </a:rPr>
              <a:pPr/>
              <a:t>27</a:t>
            </a:fld>
            <a:endParaRPr lang="en-US">
              <a:latin typeface="Arial" pitchFamily="-1" charset="0"/>
            </a:endParaRPr>
          </a:p>
        </p:txBody>
      </p:sp>
      <p:sp>
        <p:nvSpPr>
          <p:cNvPr id="51203" name="Rectangle 2"/>
          <p:cNvSpPr>
            <a:spLocks noChangeArrowheads="1"/>
          </p:cNvSpPr>
          <p:nvPr/>
        </p:nvSpPr>
        <p:spPr bwMode="auto">
          <a:xfrm>
            <a:off x="3886200" y="0"/>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51204" name="Rectangle 3"/>
          <p:cNvSpPr>
            <a:spLocks noChangeArrowheads="1"/>
          </p:cNvSpPr>
          <p:nvPr/>
        </p:nvSpPr>
        <p:spPr bwMode="auto">
          <a:xfrm>
            <a:off x="3886200" y="8688049"/>
            <a:ext cx="2971800" cy="455951"/>
          </a:xfrm>
          <a:prstGeom prst="rect">
            <a:avLst/>
          </a:prstGeom>
          <a:noFill/>
          <a:ln w="12700">
            <a:noFill/>
            <a:miter lim="800000"/>
            <a:headEnd/>
            <a:tailEnd/>
          </a:ln>
        </p:spPr>
        <p:txBody>
          <a:bodyPr lIns="19230" tIns="0" rIns="19230" bIns="0" anchor="b">
            <a:prstTxWarp prst="textNoShape">
              <a:avLst/>
            </a:prstTxWarp>
          </a:bodyPr>
          <a:lstStyle/>
          <a:p>
            <a:pPr algn="r" defTabSz="923925" eaLnBrk="0" hangingPunct="0"/>
            <a:r>
              <a:rPr lang="en-US" sz="1100" i="1"/>
              <a:t>9</a:t>
            </a:r>
          </a:p>
        </p:txBody>
      </p:sp>
      <p:sp>
        <p:nvSpPr>
          <p:cNvPr id="51205" name="Rectangle 4"/>
          <p:cNvSpPr>
            <a:spLocks noChangeArrowheads="1"/>
          </p:cNvSpPr>
          <p:nvPr/>
        </p:nvSpPr>
        <p:spPr bwMode="auto">
          <a:xfrm>
            <a:off x="0" y="8688049"/>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51206" name="Rectangle 5"/>
          <p:cNvSpPr>
            <a:spLocks noChangeArrowheads="1"/>
          </p:cNvSpPr>
          <p:nvPr/>
        </p:nvSpPr>
        <p:spPr bwMode="auto">
          <a:xfrm>
            <a:off x="0" y="0"/>
            <a:ext cx="2971800" cy="455951"/>
          </a:xfrm>
          <a:prstGeom prst="rect">
            <a:avLst/>
          </a:prstGeom>
          <a:noFill/>
          <a:ln w="12700">
            <a:noFill/>
            <a:miter lim="800000"/>
            <a:headEnd/>
            <a:tailEnd/>
          </a:ln>
        </p:spPr>
        <p:txBody>
          <a:bodyPr wrap="none" anchor="ctr">
            <a:prstTxWarp prst="textNoShape">
              <a:avLst/>
            </a:prstTxWarp>
          </a:bodyPr>
          <a:lstStyle/>
          <a:p>
            <a:endParaRPr lang="en-US"/>
          </a:p>
        </p:txBody>
      </p:sp>
      <p:sp>
        <p:nvSpPr>
          <p:cNvPr id="51207"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51208" name="Rectangle 7"/>
          <p:cNvSpPr>
            <a:spLocks noGrp="1" noChangeArrowheads="1"/>
          </p:cNvSpPr>
          <p:nvPr>
            <p:ph type="body" idx="1"/>
          </p:nvPr>
        </p:nvSpPr>
        <p:spPr>
          <a:xfrm>
            <a:off x="914400" y="4344025"/>
            <a:ext cx="5029200" cy="4112926"/>
          </a:xfrm>
          <a:noFill/>
          <a:ln/>
        </p:spPr>
        <p:txBody>
          <a:bodyPr lIns="91341" tIns="44869" rIns="91341" bIns="44869"/>
          <a:lstStyle/>
          <a:p>
            <a:pPr eaLnBrk="1" hangingPunct="1"/>
            <a:r>
              <a:rPr lang="en-US" sz="600">
                <a:latin typeface="Arial" pitchFamily="-1" charset="0"/>
                <a:ea typeface="Arial" pitchFamily="-1" charset="0"/>
                <a:cs typeface="Arial" pitchFamily="-1" charset="0"/>
              </a:rPr>
              <a:t>Good reader benefits must meet four criteria.</a:t>
            </a:r>
          </a:p>
          <a:p>
            <a:pPr eaLnBrk="1" hangingPunct="1"/>
            <a:r>
              <a:rPr lang="en-US" sz="600">
                <a:latin typeface="Arial" pitchFamily="-1" charset="0"/>
                <a:ea typeface="Arial" pitchFamily="-1" charset="0"/>
                <a:cs typeface="Arial" pitchFamily="-1" charset="0"/>
              </a:rPr>
              <a:t>1. Adapted to the audience.  For example, some people need to save money. Others are quite willing to spend more to save time.</a:t>
            </a:r>
          </a:p>
          <a:p>
            <a:pPr eaLnBrk="1" hangingPunct="1"/>
            <a:r>
              <a:rPr lang="en-US" sz="600">
                <a:latin typeface="Arial" pitchFamily="-1" charset="0"/>
                <a:ea typeface="Arial" pitchFamily="-1" charset="0"/>
                <a:cs typeface="Arial" pitchFamily="-1" charset="0"/>
              </a:rPr>
              <a:t>2. Based on intrinsic (not extrinsic) benefits.  Buying a car because you get a discount or a “free” vacation is an extrinsic benefit--added on.  Buying a car because it gets good mileage, has room for the stuff you haul, or provides independence are all intrinsic benefits.  Reading a chapter to get a grade is an extrinsic motivator, and much less powerful than reading because you want to learn.  Think about all the people who have trouble reading school assignments who voluntarily read about sports, stereos, or other topics they care about.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E945159-6FDC-D944-9ADB-F38F62A2BC77}" type="datetimeFigureOut">
              <a:rPr lang="en-US" smtClean="0"/>
              <a:pPr/>
              <a:t>2/3/15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F1C28155-8464-0843-A4F5-59696E027A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945159-6FDC-D944-9ADB-F38F62A2BC77}"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945159-6FDC-D944-9ADB-F38F62A2BC77}"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E945159-6FDC-D944-9ADB-F38F62A2BC77}" type="datetimeFigureOut">
              <a:rPr lang="en-US" smtClean="0"/>
              <a:pPr/>
              <a:t>2/3/15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F1C28155-8464-0843-A4F5-59696E027A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E945159-6FDC-D944-9ADB-F38F62A2BC77}" type="datetimeFigureOut">
              <a:rPr lang="en-US" smtClean="0"/>
              <a:pPr/>
              <a:t>2/3/15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E945159-6FDC-D944-9ADB-F38F62A2BC77}" type="datetimeFigureOut">
              <a:rPr lang="en-US" smtClean="0"/>
              <a:pPr/>
              <a:t>2/3/15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E945159-6FDC-D944-9ADB-F38F62A2BC77}" type="datetimeFigureOut">
              <a:rPr lang="en-US" smtClean="0"/>
              <a:pPr/>
              <a:t>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F1C28155-8464-0843-A4F5-59696E027AF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E945159-6FDC-D944-9ADB-F38F62A2BC77}" type="datetimeFigureOut">
              <a:rPr lang="en-US" smtClean="0"/>
              <a:pPr/>
              <a:t>2/3/15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945159-6FDC-D944-9ADB-F38F62A2BC77}" type="datetimeFigureOut">
              <a:rPr lang="en-US" smtClean="0"/>
              <a:pPr/>
              <a:t>2/3/15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E945159-6FDC-D944-9ADB-F38F62A2BC77}" type="datetimeFigureOut">
              <a:rPr lang="en-US" smtClean="0"/>
              <a:pPr/>
              <a:t>2/3/15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28155-8464-0843-A4F5-59696E027A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E945159-6FDC-D944-9ADB-F38F62A2BC77}"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1C28155-8464-0843-A4F5-59696E027AF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E945159-6FDC-D944-9ADB-F38F62A2BC77}" type="datetimeFigureOut">
              <a:rPr lang="en-US" smtClean="0"/>
              <a:pPr/>
              <a:t>2/3/15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1C28155-8464-0843-A4F5-59696E027AF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5C..%5CProgram%20Files%5CTurningPoint%5C2003%5CQuestion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Short Business Correspondence</a:t>
            </a:r>
            <a:endParaRPr lang="en-US" dirty="0"/>
          </a:p>
        </p:txBody>
      </p:sp>
      <p:sp>
        <p:nvSpPr>
          <p:cNvPr id="3" name="Subtitle 2"/>
          <p:cNvSpPr>
            <a:spLocks noGrp="1"/>
          </p:cNvSpPr>
          <p:nvPr>
            <p:ph type="subTitle" idx="1"/>
          </p:nvPr>
        </p:nvSpPr>
        <p:spPr/>
        <p:txBody>
          <a:bodyPr/>
          <a:lstStyle/>
          <a:p>
            <a:pPr algn="ct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FlagCount" hidden="1">
            <a:hlinkClick r:id="rId2" action="ppaction://hlinkfile"/>
          </p:cNvPr>
          <p:cNvSpPr>
            <a:spLocks noChangeArrowheads="1"/>
          </p:cNvSpPr>
          <p:nvPr/>
        </p:nvSpPr>
        <p:spPr bwMode="auto">
          <a:xfrm>
            <a:off x="84836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prstTxWarp prst="textNoShape">
              <a:avLst/>
            </a:prstTxWarp>
          </a:bodyPr>
          <a:lstStyle/>
          <a:p>
            <a:pPr algn="ctr" eaLnBrk="1" hangingPunct="1"/>
            <a:r>
              <a:rPr lang="en-US" sz="1400">
                <a:solidFill>
                  <a:schemeClr val="tx1"/>
                </a:solidFill>
                <a:latin typeface="Tahoma" pitchFamily="-1" charset="0"/>
              </a:rPr>
              <a:t>0</a:t>
            </a:r>
          </a:p>
        </p:txBody>
      </p:sp>
      <p:grpSp>
        <p:nvGrpSpPr>
          <p:cNvPr id="2" name="Diagram 8"/>
          <p:cNvGrpSpPr>
            <a:grpSpLocks noChangeAspect="1"/>
          </p:cNvGrpSpPr>
          <p:nvPr/>
        </p:nvGrpSpPr>
        <p:grpSpPr bwMode="auto">
          <a:xfrm>
            <a:off x="179704" y="1706912"/>
            <a:ext cx="8793575" cy="4963951"/>
            <a:chOff x="1494" y="931"/>
            <a:chExt cx="2685" cy="2733"/>
          </a:xfrm>
        </p:grpSpPr>
        <p:sp>
          <p:nvSpPr>
            <p:cNvPr id="48133" name="_s100362"/>
            <p:cNvSpPr>
              <a:spLocks noChangeShapeType="1"/>
            </p:cNvSpPr>
            <p:nvPr/>
          </p:nvSpPr>
          <p:spPr bwMode="auto">
            <a:xfrm flipH="1" flipV="1">
              <a:off x="2163" y="1772"/>
              <a:ext cx="435" cy="295"/>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19" name="_s100363"/>
            <p:cNvSpPr>
              <a:spLocks noChangeArrowheads="1"/>
            </p:cNvSpPr>
            <p:nvPr/>
          </p:nvSpPr>
          <p:spPr bwMode="auto">
            <a:xfrm>
              <a:off x="1542" y="1184"/>
              <a:ext cx="672" cy="672"/>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Use the</a:t>
              </a:r>
            </a:p>
            <a:p>
              <a:pPr algn="ctr" eaLnBrk="1" hangingPunct="1">
                <a:defRPr/>
              </a:pPr>
              <a:r>
                <a:rPr lang="en-US" sz="1900" dirty="0">
                  <a:solidFill>
                    <a:schemeClr val="tx1"/>
                  </a:solidFill>
                  <a:latin typeface="Arial" charset="0"/>
                  <a:ea typeface="+mn-ea"/>
                  <a:cs typeface="Arial" charset="0"/>
                </a:rPr>
                <a:t>passive</a:t>
              </a:r>
            </a:p>
            <a:p>
              <a:pPr algn="ctr" eaLnBrk="1" hangingPunct="1">
                <a:defRPr/>
              </a:pPr>
              <a:r>
                <a:rPr lang="en-US" sz="1900" dirty="0">
                  <a:solidFill>
                    <a:schemeClr val="tx1"/>
                  </a:solidFill>
                  <a:latin typeface="Arial" charset="0"/>
                  <a:ea typeface="+mn-ea"/>
                  <a:cs typeface="Arial" charset="0"/>
                </a:rPr>
                <a:t>voice.</a:t>
              </a:r>
            </a:p>
          </p:txBody>
        </p:sp>
        <p:sp>
          <p:nvSpPr>
            <p:cNvPr id="48135" name="_s100364"/>
            <p:cNvSpPr>
              <a:spLocks noChangeShapeType="1"/>
            </p:cNvSpPr>
            <p:nvPr/>
          </p:nvSpPr>
          <p:spPr bwMode="auto">
            <a:xfrm flipH="1">
              <a:off x="2205" y="2350"/>
              <a:ext cx="329" cy="75"/>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21" name="_s100365"/>
            <p:cNvSpPr>
              <a:spLocks noChangeArrowheads="1"/>
            </p:cNvSpPr>
            <p:nvPr/>
          </p:nvSpPr>
          <p:spPr bwMode="auto">
            <a:xfrm>
              <a:off x="1494" y="2080"/>
              <a:ext cx="720" cy="670"/>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Suggest</a:t>
              </a:r>
            </a:p>
            <a:p>
              <a:pPr algn="ctr" eaLnBrk="1" hangingPunct="1">
                <a:defRPr/>
              </a:pPr>
              <a:r>
                <a:rPr lang="en-US" sz="1900" dirty="0">
                  <a:solidFill>
                    <a:schemeClr val="tx1"/>
                  </a:solidFill>
                  <a:latin typeface="Arial" charset="0"/>
                  <a:ea typeface="+mn-ea"/>
                  <a:cs typeface="Arial" charset="0"/>
                </a:rPr>
                <a:t>a compromise </a:t>
              </a:r>
              <a:br>
                <a:rPr lang="en-US" sz="1900" dirty="0">
                  <a:solidFill>
                    <a:schemeClr val="tx1"/>
                  </a:solidFill>
                  <a:latin typeface="Arial" charset="0"/>
                  <a:ea typeface="+mn-ea"/>
                  <a:cs typeface="Arial" charset="0"/>
                </a:rPr>
              </a:br>
              <a:r>
                <a:rPr lang="en-US" sz="1900" dirty="0">
                  <a:solidFill>
                    <a:schemeClr val="tx1"/>
                  </a:solidFill>
                  <a:latin typeface="Arial" charset="0"/>
                  <a:ea typeface="+mn-ea"/>
                  <a:cs typeface="Arial" charset="0"/>
                </a:rPr>
                <a:t>or an alternative.</a:t>
              </a:r>
            </a:p>
          </p:txBody>
        </p:sp>
        <p:sp>
          <p:nvSpPr>
            <p:cNvPr id="48137" name="_s100366"/>
            <p:cNvSpPr>
              <a:spLocks noChangeShapeType="1"/>
            </p:cNvSpPr>
            <p:nvPr/>
          </p:nvSpPr>
          <p:spPr bwMode="auto">
            <a:xfrm flipH="1">
              <a:off x="2496" y="2577"/>
              <a:ext cx="219" cy="415"/>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23" name="_s100367"/>
            <p:cNvSpPr>
              <a:spLocks noChangeArrowheads="1"/>
            </p:cNvSpPr>
            <p:nvPr/>
          </p:nvSpPr>
          <p:spPr bwMode="auto">
            <a:xfrm>
              <a:off x="2073" y="2992"/>
              <a:ext cx="672" cy="672"/>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Imply</a:t>
              </a:r>
            </a:p>
            <a:p>
              <a:pPr algn="ctr" eaLnBrk="1" hangingPunct="1">
                <a:defRPr/>
              </a:pPr>
              <a:r>
                <a:rPr lang="en-US" sz="1900" dirty="0">
                  <a:solidFill>
                    <a:schemeClr val="tx1"/>
                  </a:solidFill>
                  <a:latin typeface="Arial" charset="0"/>
                  <a:ea typeface="+mn-ea"/>
                  <a:cs typeface="Arial" charset="0"/>
                </a:rPr>
                <a:t>the</a:t>
              </a:r>
            </a:p>
            <a:p>
              <a:pPr algn="ctr" eaLnBrk="1" hangingPunct="1">
                <a:defRPr/>
              </a:pPr>
              <a:r>
                <a:rPr lang="en-US" sz="1900" dirty="0">
                  <a:solidFill>
                    <a:schemeClr val="tx1"/>
                  </a:solidFill>
                  <a:latin typeface="Arial" charset="0"/>
                  <a:ea typeface="+mn-ea"/>
                  <a:cs typeface="Arial" charset="0"/>
                </a:rPr>
                <a:t>refusal.</a:t>
              </a:r>
            </a:p>
          </p:txBody>
        </p:sp>
        <p:sp>
          <p:nvSpPr>
            <p:cNvPr id="48139" name="_s100368"/>
            <p:cNvSpPr>
              <a:spLocks noChangeShapeType="1"/>
            </p:cNvSpPr>
            <p:nvPr/>
          </p:nvSpPr>
          <p:spPr bwMode="auto">
            <a:xfrm>
              <a:off x="3006" y="2577"/>
              <a:ext cx="291" cy="528"/>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25" name="_s100369"/>
            <p:cNvSpPr>
              <a:spLocks noChangeArrowheads="1"/>
            </p:cNvSpPr>
            <p:nvPr/>
          </p:nvSpPr>
          <p:spPr bwMode="auto">
            <a:xfrm>
              <a:off x="2962" y="2992"/>
              <a:ext cx="672" cy="672"/>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Be clear</a:t>
              </a:r>
            </a:p>
            <a:p>
              <a:pPr algn="ctr" eaLnBrk="1" hangingPunct="1">
                <a:defRPr/>
              </a:pPr>
              <a:r>
                <a:rPr lang="en-US" sz="1900" dirty="0">
                  <a:solidFill>
                    <a:schemeClr val="tx1"/>
                  </a:solidFill>
                  <a:latin typeface="Arial" charset="0"/>
                  <a:ea typeface="+mn-ea"/>
                  <a:cs typeface="Arial" charset="0"/>
                </a:rPr>
                <a:t>but not</a:t>
              </a:r>
            </a:p>
            <a:p>
              <a:pPr algn="ctr" eaLnBrk="1" hangingPunct="1">
                <a:defRPr/>
              </a:pPr>
              <a:r>
                <a:rPr lang="en-US" sz="1900" dirty="0">
                  <a:solidFill>
                    <a:schemeClr val="tx1"/>
                  </a:solidFill>
                  <a:latin typeface="Arial" charset="0"/>
                  <a:ea typeface="+mn-ea"/>
                  <a:cs typeface="Arial" charset="0"/>
                </a:rPr>
                <a:t>overly graphic.</a:t>
              </a:r>
            </a:p>
          </p:txBody>
        </p:sp>
        <p:sp>
          <p:nvSpPr>
            <p:cNvPr id="48141" name="_s100370"/>
            <p:cNvSpPr>
              <a:spLocks noChangeShapeType="1"/>
            </p:cNvSpPr>
            <p:nvPr/>
          </p:nvSpPr>
          <p:spPr bwMode="auto">
            <a:xfrm>
              <a:off x="3187" y="2349"/>
              <a:ext cx="329" cy="76"/>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27" name="_s100371"/>
            <p:cNvSpPr>
              <a:spLocks noChangeArrowheads="1"/>
            </p:cNvSpPr>
            <p:nvPr/>
          </p:nvSpPr>
          <p:spPr bwMode="auto">
            <a:xfrm>
              <a:off x="3507" y="2080"/>
              <a:ext cx="672" cy="670"/>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Place the</a:t>
              </a:r>
            </a:p>
            <a:p>
              <a:pPr algn="ctr" eaLnBrk="1" hangingPunct="1">
                <a:defRPr/>
              </a:pPr>
              <a:r>
                <a:rPr lang="en-US" sz="1900" dirty="0">
                  <a:solidFill>
                    <a:schemeClr val="tx1"/>
                  </a:solidFill>
                  <a:latin typeface="Arial" charset="0"/>
                  <a:ea typeface="+mn-ea"/>
                  <a:cs typeface="Arial" charset="0"/>
                </a:rPr>
                <a:t>bad news</a:t>
              </a:r>
            </a:p>
            <a:p>
              <a:pPr algn="ctr" eaLnBrk="1" hangingPunct="1">
                <a:defRPr/>
              </a:pPr>
              <a:r>
                <a:rPr lang="en-US" sz="1900" dirty="0">
                  <a:solidFill>
                    <a:schemeClr val="tx1"/>
                  </a:solidFill>
                  <a:latin typeface="Arial" charset="0"/>
                  <a:ea typeface="+mn-ea"/>
                  <a:cs typeface="Arial" charset="0"/>
                </a:rPr>
                <a:t>in a subordinate</a:t>
              </a:r>
            </a:p>
            <a:p>
              <a:pPr algn="ctr" eaLnBrk="1" hangingPunct="1">
                <a:defRPr/>
              </a:pPr>
              <a:r>
                <a:rPr lang="en-US" sz="1900" dirty="0">
                  <a:solidFill>
                    <a:schemeClr val="tx1"/>
                  </a:solidFill>
                  <a:latin typeface="Arial" charset="0"/>
                  <a:ea typeface="+mn-ea"/>
                  <a:cs typeface="Arial" charset="0"/>
                </a:rPr>
                <a:t>clause.</a:t>
              </a:r>
            </a:p>
          </p:txBody>
        </p:sp>
        <p:sp>
          <p:nvSpPr>
            <p:cNvPr id="48143" name="_s100372"/>
            <p:cNvSpPr>
              <a:spLocks noChangeShapeType="1"/>
            </p:cNvSpPr>
            <p:nvPr/>
          </p:nvSpPr>
          <p:spPr bwMode="auto">
            <a:xfrm flipV="1">
              <a:off x="3122" y="1856"/>
              <a:ext cx="264" cy="210"/>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29" name="_s100373"/>
            <p:cNvSpPr>
              <a:spLocks noChangeArrowheads="1"/>
            </p:cNvSpPr>
            <p:nvPr/>
          </p:nvSpPr>
          <p:spPr bwMode="auto">
            <a:xfrm>
              <a:off x="3371" y="1252"/>
              <a:ext cx="672" cy="670"/>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Use a</a:t>
              </a:r>
            </a:p>
            <a:p>
              <a:pPr algn="ctr" eaLnBrk="1" hangingPunct="1">
                <a:defRPr/>
              </a:pPr>
              <a:r>
                <a:rPr lang="en-US" sz="1900" dirty="0">
                  <a:solidFill>
                    <a:schemeClr val="tx1"/>
                  </a:solidFill>
                  <a:latin typeface="Arial" charset="0"/>
                  <a:ea typeface="+mn-ea"/>
                  <a:cs typeface="Arial" charset="0"/>
                </a:rPr>
                <a:t>long</a:t>
              </a:r>
            </a:p>
            <a:p>
              <a:pPr algn="ctr" eaLnBrk="1" hangingPunct="1">
                <a:defRPr/>
              </a:pPr>
              <a:r>
                <a:rPr lang="en-US" sz="1900" dirty="0">
                  <a:solidFill>
                    <a:schemeClr val="tx1"/>
                  </a:solidFill>
                  <a:latin typeface="Arial" charset="0"/>
                  <a:ea typeface="+mn-ea"/>
                  <a:cs typeface="Arial" charset="0"/>
                </a:rPr>
                <a:t>sentence.</a:t>
              </a:r>
            </a:p>
          </p:txBody>
        </p:sp>
        <p:sp>
          <p:nvSpPr>
            <p:cNvPr id="48145" name="_s100374"/>
            <p:cNvSpPr>
              <a:spLocks noChangeShapeType="1"/>
            </p:cNvSpPr>
            <p:nvPr/>
          </p:nvSpPr>
          <p:spPr bwMode="auto">
            <a:xfrm flipV="1">
              <a:off x="2860" y="1603"/>
              <a:ext cx="0" cy="337"/>
            </a:xfrm>
            <a:prstGeom prst="line">
              <a:avLst/>
            </a:prstGeom>
            <a:noFill/>
            <a:ln w="28575">
              <a:solidFill>
                <a:srgbClr val="AC512F"/>
              </a:solidFill>
              <a:round/>
              <a:headEnd/>
              <a:tailEnd/>
            </a:ln>
          </p:spPr>
          <p:txBody>
            <a:bodyPr lIns="0" tIns="0" rIns="0" bIns="0" anchor="ctr">
              <a:prstTxWarp prst="textNoShape">
                <a:avLst/>
              </a:prstTxWarp>
            </a:bodyPr>
            <a:lstStyle/>
            <a:p>
              <a:endParaRPr lang="en-US"/>
            </a:p>
          </p:txBody>
        </p:sp>
        <p:sp>
          <p:nvSpPr>
            <p:cNvPr id="31" name="_s100375"/>
            <p:cNvSpPr>
              <a:spLocks noChangeArrowheads="1"/>
            </p:cNvSpPr>
            <p:nvPr/>
          </p:nvSpPr>
          <p:spPr bwMode="auto">
            <a:xfrm>
              <a:off x="2524" y="931"/>
              <a:ext cx="672" cy="672"/>
            </a:xfrm>
            <a:prstGeom prst="rect">
              <a:avLst/>
            </a:prstGeom>
            <a:solidFill>
              <a:srgbClr val="FCE088"/>
            </a:solidFill>
            <a:ln w="9525" algn="ctr">
              <a:solidFill>
                <a:srgbClr val="C77806"/>
              </a:solidFill>
              <a:miter lim="800000"/>
              <a:headEnd/>
              <a:tailEnd/>
            </a:ln>
            <a:effectLst>
              <a:outerShdw dist="141990" dir="1593903" algn="ctr" rotWithShape="0">
                <a:srgbClr val="FCE088">
                  <a:alpha val="50000"/>
                </a:srgbClr>
              </a:outerShdw>
            </a:effectLst>
          </p:spPr>
          <p:txBody>
            <a:bodyPr wrap="none" lIns="0" tIns="0" rIns="0" bIns="0" anchor="ctr"/>
            <a:lstStyle/>
            <a:p>
              <a:pPr algn="ctr" eaLnBrk="1" hangingPunct="1">
                <a:defRPr/>
              </a:pPr>
              <a:r>
                <a:rPr lang="en-US" sz="1900" dirty="0">
                  <a:solidFill>
                    <a:schemeClr val="tx1"/>
                  </a:solidFill>
                  <a:latin typeface="Arial" charset="0"/>
                  <a:ea typeface="+mn-ea"/>
                  <a:cs typeface="Arial" charset="0"/>
                </a:rPr>
                <a:t>Avoid</a:t>
              </a:r>
            </a:p>
            <a:p>
              <a:pPr algn="ctr" eaLnBrk="1" hangingPunct="1">
                <a:defRPr/>
              </a:pPr>
              <a:r>
                <a:rPr lang="en-US" sz="1900" dirty="0">
                  <a:solidFill>
                    <a:schemeClr val="tx1"/>
                  </a:solidFill>
                  <a:latin typeface="Arial" charset="0"/>
                  <a:ea typeface="+mn-ea"/>
                  <a:cs typeface="Arial" charset="0"/>
                </a:rPr>
                <a:t>the</a:t>
              </a:r>
            </a:p>
            <a:p>
              <a:pPr algn="ctr" eaLnBrk="1" hangingPunct="1">
                <a:defRPr/>
              </a:pPr>
              <a:r>
                <a:rPr lang="en-US" sz="1900" dirty="0">
                  <a:solidFill>
                    <a:schemeClr val="tx1"/>
                  </a:solidFill>
                  <a:latin typeface="Arial" charset="0"/>
                  <a:ea typeface="+mn-ea"/>
                  <a:cs typeface="Arial" charset="0"/>
                </a:rPr>
                <a:t>spotlight.</a:t>
              </a:r>
            </a:p>
          </p:txBody>
        </p:sp>
        <p:sp>
          <p:nvSpPr>
            <p:cNvPr id="32" name="_s100376"/>
            <p:cNvSpPr>
              <a:spLocks noChangeArrowheads="1"/>
            </p:cNvSpPr>
            <p:nvPr/>
          </p:nvSpPr>
          <p:spPr bwMode="auto">
            <a:xfrm>
              <a:off x="2361" y="1772"/>
              <a:ext cx="973" cy="978"/>
            </a:xfrm>
            <a:prstGeom prst="rect">
              <a:avLst/>
            </a:prstGeom>
            <a:solidFill>
              <a:srgbClr val="AC512F"/>
            </a:solidFill>
            <a:ln w="9525">
              <a:solidFill>
                <a:srgbClr val="FCE088"/>
              </a:solidFill>
              <a:miter lim="800000"/>
              <a:headEnd/>
              <a:tailEnd/>
            </a:ln>
            <a:effectLst>
              <a:outerShdw dist="141990" dir="1593903" algn="ctr" rotWithShape="0">
                <a:srgbClr val="D96842">
                  <a:alpha val="50000"/>
                </a:srgbClr>
              </a:outerShdw>
            </a:effectLst>
          </p:spPr>
          <p:txBody>
            <a:bodyPr wrap="none" lIns="0" tIns="0" rIns="0" bIns="0" anchor="ctr"/>
            <a:lstStyle/>
            <a:p>
              <a:pPr algn="ctr" eaLnBrk="1" hangingPunct="1">
                <a:defRPr/>
              </a:pPr>
              <a:r>
                <a:rPr lang="en-US" sz="2400" dirty="0">
                  <a:latin typeface="Arial" charset="0"/>
                  <a:ea typeface="+mn-ea"/>
                  <a:cs typeface="Arial" charset="0"/>
                </a:rPr>
                <a:t>Techniques for</a:t>
              </a:r>
            </a:p>
            <a:p>
              <a:pPr algn="ctr" eaLnBrk="1" hangingPunct="1">
                <a:defRPr/>
              </a:pPr>
              <a:r>
                <a:rPr lang="en-US" sz="2400" dirty="0" smtClean="0">
                  <a:latin typeface="Arial" charset="0"/>
                  <a:ea typeface="+mn-ea"/>
                  <a:cs typeface="Arial" charset="0"/>
                </a:rPr>
                <a:t>Cushioning/Buffering</a:t>
              </a:r>
            </a:p>
            <a:p>
              <a:pPr algn="ctr" eaLnBrk="1" hangingPunct="1">
                <a:defRPr/>
              </a:pPr>
              <a:r>
                <a:rPr lang="en-US" sz="2400" dirty="0">
                  <a:latin typeface="Arial" charset="0"/>
                  <a:ea typeface="+mn-ea"/>
                  <a:cs typeface="Arial" charset="0"/>
                </a:rPr>
                <a:t>Bad News</a:t>
              </a:r>
            </a:p>
          </p:txBody>
        </p:sp>
      </p:grpSp>
      <p:sp>
        <p:nvSpPr>
          <p:cNvPr id="22" name="Title 14"/>
          <p:cNvSpPr>
            <a:spLocks noGrp="1"/>
          </p:cNvSpPr>
          <p:nvPr>
            <p:ph type="title"/>
          </p:nvPr>
        </p:nvSpPr>
        <p:spPr>
          <a:xfrm>
            <a:off x="304800" y="457200"/>
            <a:ext cx="8686800" cy="838200"/>
          </a:xfrm>
        </p:spPr>
        <p:txBody>
          <a:bodyPr>
            <a:normAutofit fontScale="90000"/>
          </a:bodyPr>
          <a:lstStyle/>
          <a:p>
            <a:pPr eaLnBrk="1" hangingPunct="1">
              <a:defRPr/>
            </a:pPr>
            <a:r>
              <a:rPr lang="en-US" dirty="0" smtClean="0">
                <a:ea typeface="+mj-ea"/>
              </a:rPr>
              <a:t>Techniques for Cushioning/Buffering</a:t>
            </a:r>
            <a:endParaRPr lang="en-US" dirty="0">
              <a:ea typeface="+mj-ea"/>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85" name="Rectangle 9"/>
          <p:cNvSpPr>
            <a:spLocks noChangeArrowheads="1"/>
          </p:cNvSpPr>
          <p:nvPr/>
        </p:nvSpPr>
        <p:spPr bwMode="auto">
          <a:xfrm>
            <a:off x="676275" y="4106863"/>
            <a:ext cx="7886700" cy="1641475"/>
          </a:xfrm>
          <a:prstGeom prst="rect">
            <a:avLst/>
          </a:prstGeom>
          <a:noFill/>
          <a:ln w="9525">
            <a:noFill/>
            <a:miter lim="800000"/>
            <a:headEnd/>
            <a:tailEnd/>
          </a:ln>
        </p:spPr>
        <p:txBody>
          <a:bodyPr lIns="92075" tIns="46038" rIns="92075" bIns="46038">
            <a:prstTxWarp prst="textNoShape">
              <a:avLst/>
            </a:prstTxWarp>
          </a:bodyPr>
          <a:lstStyle/>
          <a:p>
            <a:pPr marL="465138" indent="-465138" eaLnBrk="1" hangingPunct="1">
              <a:spcBef>
                <a:spcPct val="20000"/>
              </a:spcBef>
              <a:buClr>
                <a:srgbClr val="990000"/>
              </a:buClr>
              <a:buFont typeface="Wingdings 2" pitchFamily="-1" charset="2"/>
              <a:buChar char="v"/>
            </a:pPr>
            <a:r>
              <a:rPr lang="en-US" sz="3200" dirty="0">
                <a:solidFill>
                  <a:srgbClr val="990000"/>
                </a:solidFill>
                <a:latin typeface="Arial" pitchFamily="-1" charset="0"/>
              </a:rPr>
              <a:t>Use a long sentence.</a:t>
            </a:r>
            <a:r>
              <a:rPr lang="en-US" sz="3200" b="0" dirty="0">
                <a:solidFill>
                  <a:schemeClr val="tx1"/>
                </a:solidFill>
                <a:latin typeface="Arial" pitchFamily="-1" charset="0"/>
              </a:rPr>
              <a:t> </a:t>
            </a:r>
            <a:br>
              <a:rPr lang="en-US" sz="3200" b="0" dirty="0">
                <a:solidFill>
                  <a:schemeClr val="tx1"/>
                </a:solidFill>
                <a:latin typeface="Arial" pitchFamily="-1" charset="0"/>
              </a:rPr>
            </a:br>
            <a:r>
              <a:rPr lang="en-US" sz="3000" b="0" dirty="0">
                <a:solidFill>
                  <a:schemeClr val="tx1"/>
                </a:solidFill>
                <a:latin typeface="Arial" pitchFamily="-1" charset="0"/>
              </a:rPr>
              <a:t>Don’t put the bad news </a:t>
            </a:r>
            <a:r>
              <a:rPr lang="en-US" sz="3000" b="0" dirty="0" smtClean="0">
                <a:solidFill>
                  <a:schemeClr val="tx1"/>
                </a:solidFill>
                <a:latin typeface="Arial" pitchFamily="-1" charset="0"/>
              </a:rPr>
              <a:t>in </a:t>
            </a:r>
            <a:r>
              <a:rPr lang="en-US" sz="3000" b="0" dirty="0">
                <a:solidFill>
                  <a:schemeClr val="tx1"/>
                </a:solidFill>
                <a:latin typeface="Arial" pitchFamily="-1" charset="0"/>
              </a:rPr>
              <a:t>a short, simple sentence.</a:t>
            </a:r>
          </a:p>
        </p:txBody>
      </p:sp>
      <p:sp>
        <p:nvSpPr>
          <p:cNvPr id="101386" name="Rectangle 10"/>
          <p:cNvSpPr>
            <a:spLocks noChangeArrowheads="1"/>
          </p:cNvSpPr>
          <p:nvPr/>
        </p:nvSpPr>
        <p:spPr bwMode="auto">
          <a:xfrm>
            <a:off x="676275" y="2076450"/>
            <a:ext cx="8104188" cy="1812925"/>
          </a:xfrm>
          <a:prstGeom prst="rect">
            <a:avLst/>
          </a:prstGeom>
          <a:noFill/>
          <a:ln w="9525">
            <a:noFill/>
            <a:miter lim="800000"/>
            <a:headEnd/>
            <a:tailEnd/>
          </a:ln>
        </p:spPr>
        <p:txBody>
          <a:bodyPr lIns="92075" tIns="46038" rIns="92075" bIns="46038">
            <a:prstTxWarp prst="textNoShape">
              <a:avLst/>
            </a:prstTxWarp>
          </a:bodyPr>
          <a:lstStyle/>
          <a:p>
            <a:pPr marL="465138" indent="-465138" eaLnBrk="1" hangingPunct="1">
              <a:spcBef>
                <a:spcPct val="20000"/>
              </a:spcBef>
              <a:buClr>
                <a:srgbClr val="990000"/>
              </a:buClr>
              <a:buFont typeface="Wingdings 2" pitchFamily="-1" charset="2"/>
              <a:buChar char="u"/>
            </a:pPr>
            <a:r>
              <a:rPr lang="en-US" sz="3200">
                <a:solidFill>
                  <a:srgbClr val="990000"/>
                </a:solidFill>
                <a:latin typeface="Arial" pitchFamily="-1" charset="0"/>
              </a:rPr>
              <a:t>Avoid the spotlight.</a:t>
            </a:r>
            <a:r>
              <a:rPr lang="en-US" sz="3200" b="0">
                <a:solidFill>
                  <a:schemeClr val="tx1"/>
                </a:solidFill>
                <a:latin typeface="Arial" pitchFamily="-1" charset="0"/>
              </a:rPr>
              <a:t> </a:t>
            </a:r>
            <a:br>
              <a:rPr lang="en-US" sz="3200" b="0">
                <a:solidFill>
                  <a:schemeClr val="tx1"/>
                </a:solidFill>
                <a:latin typeface="Arial" pitchFamily="-1" charset="0"/>
              </a:rPr>
            </a:br>
            <a:r>
              <a:rPr lang="en-US" sz="3000" b="0">
                <a:solidFill>
                  <a:schemeClr val="tx1"/>
                </a:solidFill>
                <a:latin typeface="Arial" pitchFamily="-1" charset="0"/>
              </a:rPr>
              <a:t>Put the bad news in the middle of a paragraph halfway through the message.</a:t>
            </a:r>
          </a:p>
        </p:txBody>
      </p:sp>
      <p:sp>
        <p:nvSpPr>
          <p:cNvPr id="6"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1386">
                                            <p:txEl>
                                              <p:pRg st="0" end="0"/>
                                            </p:txEl>
                                          </p:spTgt>
                                        </p:tgtEl>
                                        <p:attrNameLst>
                                          <p:attrName>style.visibility</p:attrName>
                                        </p:attrNameLst>
                                      </p:cBhvr>
                                      <p:to>
                                        <p:strVal val="visible"/>
                                      </p:to>
                                    </p:set>
                                    <p:animEffect transition="in" filter="wipe(left)">
                                      <p:cBhvr>
                                        <p:cTn id="7" dur="500"/>
                                        <p:tgtEl>
                                          <p:spTgt spid="1013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385">
                                            <p:txEl>
                                              <p:pRg st="0" end="0"/>
                                            </p:txEl>
                                          </p:spTgt>
                                        </p:tgtEl>
                                        <p:attrNameLst>
                                          <p:attrName>style.visibility</p:attrName>
                                        </p:attrNameLst>
                                      </p:cBhvr>
                                      <p:to>
                                        <p:strVal val="visible"/>
                                      </p:to>
                                    </p:set>
                                    <p:animEffect transition="in" filter="wipe(left)">
                                      <p:cBhvr>
                                        <p:cTn id="12" dur="500"/>
                                        <p:tgtEl>
                                          <p:spTgt spid="1013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5" grpId="0" build="p" autoUpdateAnimBg="0"/>
      <p:bldP spid="10138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
        <p:nvSpPr>
          <p:cNvPr id="5" name="Rectangle 3"/>
          <p:cNvSpPr txBox="1">
            <a:spLocks noChangeArrowheads="1"/>
          </p:cNvSpPr>
          <p:nvPr/>
        </p:nvSpPr>
        <p:spPr bwMode="auto">
          <a:xfrm>
            <a:off x="973138" y="2305050"/>
            <a:ext cx="7612062" cy="2916238"/>
          </a:xfrm>
          <a:prstGeom prst="rect">
            <a:avLst/>
          </a:prstGeom>
          <a:noFill/>
          <a:ln w="9525" algn="ctr">
            <a:noFill/>
            <a:miter lim="800000"/>
            <a:headEnd/>
            <a:tailEnd/>
          </a:ln>
        </p:spPr>
        <p:txBody>
          <a:bodyPr lIns="92075" tIns="46038" rIns="92075" bIns="46038">
            <a:prstTxWarp prst="textNoShape">
              <a:avLst/>
            </a:prstTxWarp>
          </a:bodyPr>
          <a:lstStyle/>
          <a:p>
            <a:pPr marL="465138" indent="-465138" eaLnBrk="1" hangingPunct="1">
              <a:lnSpc>
                <a:spcPct val="90000"/>
              </a:lnSpc>
              <a:spcBef>
                <a:spcPct val="20000"/>
              </a:spcBef>
              <a:buClr>
                <a:srgbClr val="990000"/>
              </a:buClr>
              <a:buFont typeface="Wingdings 2" pitchFamily="-1" charset="2"/>
              <a:buChar char="w"/>
            </a:pPr>
            <a:r>
              <a:rPr lang="en-US" sz="3200">
                <a:solidFill>
                  <a:srgbClr val="990000"/>
                </a:solidFill>
                <a:latin typeface="Arial" pitchFamily="-1" charset="0"/>
              </a:rPr>
              <a:t>Place the bad news in a subordinate clause.</a:t>
            </a:r>
          </a:p>
          <a:p>
            <a:pPr marL="465138" indent="-465138" eaLnBrk="1" hangingPunct="1">
              <a:spcBef>
                <a:spcPct val="5000"/>
              </a:spcBef>
              <a:buClr>
                <a:srgbClr val="5D8A9E"/>
              </a:buClr>
              <a:buFont typeface="Wingdings" pitchFamily="-1" charset="2"/>
              <a:buNone/>
            </a:pPr>
            <a:r>
              <a:rPr lang="en-US" sz="3200" b="0" i="1">
                <a:solidFill>
                  <a:schemeClr val="tx1"/>
                </a:solidFill>
                <a:latin typeface="Arial" pitchFamily="-1" charset="0"/>
              </a:rPr>
              <a:t>	</a:t>
            </a:r>
            <a:r>
              <a:rPr lang="en-US" sz="3000" b="0" i="1">
                <a:solidFill>
                  <a:schemeClr val="tx1"/>
                </a:solidFill>
                <a:latin typeface="Arial" pitchFamily="-1" charset="0"/>
              </a:rPr>
              <a:t>Although we have no opening for an individual with your qualifications at this time, we are pleased that you thought of us when you  started your job search.</a:t>
            </a:r>
            <a:endParaRPr lang="en-US" sz="3000" b="0">
              <a:solidFill>
                <a:schemeClr val="tx1"/>
              </a:solidFill>
              <a:latin typeface="Arial" pitchFamily="-1"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725488" y="1439037"/>
            <a:ext cx="7634287" cy="1668791"/>
          </a:xfrm>
          <a:prstGeom prst="rect">
            <a:avLst/>
          </a:prstGeom>
          <a:noFill/>
          <a:ln w="9525">
            <a:noFill/>
            <a:miter lim="800000"/>
            <a:headEnd/>
            <a:tailEnd/>
          </a:ln>
        </p:spPr>
        <p:txBody>
          <a:bodyPr lIns="92075" tIns="46038" rIns="92075" bIns="46038">
            <a:prstTxWarp prst="textNoShape">
              <a:avLst/>
            </a:prstTxWarp>
            <a:spAutoFit/>
          </a:bodyPr>
          <a:lstStyle/>
          <a:p>
            <a:pPr eaLnBrk="1" hangingPunct="1">
              <a:spcBef>
                <a:spcPct val="20000"/>
              </a:spcBef>
              <a:buClr>
                <a:srgbClr val="990000"/>
              </a:buClr>
              <a:buFont typeface="Wingdings 2" pitchFamily="-1" charset="2"/>
              <a:buChar char="x"/>
            </a:pPr>
            <a:r>
              <a:rPr lang="en-US" sz="3200" b="0" dirty="0">
                <a:solidFill>
                  <a:schemeClr val="tx1"/>
                </a:solidFill>
                <a:latin typeface="Arial" pitchFamily="-1" charset="0"/>
              </a:rPr>
              <a:t> </a:t>
            </a:r>
            <a:r>
              <a:rPr lang="en-US" sz="3200" dirty="0">
                <a:solidFill>
                  <a:srgbClr val="990000"/>
                </a:solidFill>
                <a:latin typeface="Arial" pitchFamily="-1" charset="0"/>
              </a:rPr>
              <a:t>Be clear but not overly graphic</a:t>
            </a:r>
            <a:r>
              <a:rPr lang="en-US" sz="3200" dirty="0" smtClean="0">
                <a:solidFill>
                  <a:srgbClr val="990000"/>
                </a:solidFill>
                <a:latin typeface="Arial" pitchFamily="-1" charset="0"/>
              </a:rPr>
              <a:t>. Be cautious with details</a:t>
            </a:r>
          </a:p>
          <a:p>
            <a:pPr eaLnBrk="1" hangingPunct="1">
              <a:spcBef>
                <a:spcPct val="20000"/>
              </a:spcBef>
              <a:buClr>
                <a:srgbClr val="990000"/>
              </a:buClr>
              <a:buFont typeface="Wingdings 2" pitchFamily="-1" charset="2"/>
              <a:buChar char="x"/>
            </a:pPr>
            <a:endParaRPr lang="en-US" sz="3200" dirty="0">
              <a:solidFill>
                <a:srgbClr val="990000"/>
              </a:solidFill>
              <a:latin typeface="Arial" pitchFamily="-1" charset="0"/>
            </a:endParaRPr>
          </a:p>
        </p:txBody>
      </p:sp>
      <p:graphicFrame>
        <p:nvGraphicFramePr>
          <p:cNvPr id="24598" name="Group 1046"/>
          <p:cNvGraphicFramePr>
            <a:graphicFrameLocks noGrp="1"/>
          </p:cNvGraphicFramePr>
          <p:nvPr/>
        </p:nvGraphicFramePr>
        <p:xfrm>
          <a:off x="795338" y="2625725"/>
          <a:ext cx="3919537" cy="3520567"/>
        </p:xfrm>
        <a:graphic>
          <a:graphicData uri="http://schemas.openxmlformats.org/drawingml/2006/table">
            <a:tbl>
              <a:tblPr/>
              <a:tblGrid>
                <a:gridCol w="3919537"/>
              </a:tblGrid>
              <a:tr h="612775">
                <a:tc>
                  <a:txBody>
                    <a:bodyPr/>
                    <a:lstStyle/>
                    <a:p>
                      <a:pPr marL="0" marR="0" lvl="0" indent="0" algn="l" defTabSz="914400" rtl="0" eaLnBrk="1" fontAlgn="base" latinLnBrk="0" hangingPunct="1">
                        <a:lnSpc>
                          <a:spcPct val="100000"/>
                        </a:lnSpc>
                        <a:spcBef>
                          <a:spcPct val="20000"/>
                        </a:spcBef>
                        <a:spcAft>
                          <a:spcPct val="0"/>
                        </a:spcAft>
                        <a:buClr>
                          <a:srgbClr val="AC512F"/>
                        </a:buClr>
                        <a:buSzTx/>
                        <a:buFont typeface="Wingdings" pitchFamily="2" charset="2"/>
                        <a:buNone/>
                        <a:tabLst/>
                      </a:pPr>
                      <a:r>
                        <a:rPr kumimoji="0" lang="en-US" sz="2800" b="1" i="0" u="none" strike="noStrike" cap="none" normalizeH="0" baseline="0" dirty="0" smtClean="0">
                          <a:ln>
                            <a:noFill/>
                          </a:ln>
                          <a:solidFill>
                            <a:srgbClr val="990000"/>
                          </a:solidFill>
                          <a:effectLst/>
                          <a:latin typeface="Arial" charset="0"/>
                          <a:cs typeface="Arial" charset="0"/>
                        </a:rPr>
                        <a:t>Instead of this</a:t>
                      </a:r>
                    </a:p>
                  </a:txBody>
                  <a:tcPr horzOverflow="overflow">
                    <a:lnL cap="flat">
                      <a:noFill/>
                    </a:lnL>
                    <a:lnR cap="flat">
                      <a:noFill/>
                    </a:lnR>
                    <a:lnT cap="flat">
                      <a:noFill/>
                    </a:lnT>
                    <a:lnB>
                      <a:noFill/>
                    </a:lnB>
                    <a:lnTlToBr>
                      <a:noFill/>
                    </a:lnTlToBr>
                    <a:lnBlToTr>
                      <a:noFill/>
                    </a:lnBlToTr>
                    <a:noFill/>
                  </a:tcPr>
                </a:tc>
              </a:tr>
              <a:tr h="552450">
                <a:tc>
                  <a:txBody>
                    <a:bodyPr/>
                    <a:lstStyle/>
                    <a:p>
                      <a:pPr marL="0" marR="0" lvl="0" indent="0" algn="l" defTabSz="914400" rtl="0" eaLnBrk="1" fontAlgn="base" latinLnBrk="0" hangingPunct="1">
                        <a:lnSpc>
                          <a:spcPct val="110000"/>
                        </a:lnSpc>
                        <a:spcBef>
                          <a:spcPct val="20000"/>
                        </a:spcBef>
                        <a:spcAft>
                          <a:spcPct val="0"/>
                        </a:spcAft>
                        <a:buClr>
                          <a:srgbClr val="AC512F"/>
                        </a:buClr>
                        <a:buSzTx/>
                        <a:buFont typeface="Wingdings" pitchFamily="2" charset="2"/>
                        <a:buNone/>
                        <a:tabLst/>
                      </a:pPr>
                      <a:r>
                        <a:rPr kumimoji="0" lang="en-US" sz="2800" b="0" i="1" u="none" strike="noStrike" cap="none" normalizeH="0" baseline="0" dirty="0" smtClean="0">
                          <a:ln>
                            <a:noFill/>
                          </a:ln>
                          <a:solidFill>
                            <a:schemeClr val="tx1"/>
                          </a:solidFill>
                          <a:effectLst/>
                          <a:latin typeface="Arial" charset="0"/>
                          <a:cs typeface="Arial" charset="0"/>
                        </a:rPr>
                        <a:t>Our investigation reveals that you owe three creditors large sums and that you were fired from your last job.</a:t>
                      </a:r>
                    </a:p>
                  </a:txBody>
                  <a:tcPr horzOverflow="overflow">
                    <a:lnL cap="flat">
                      <a:noFill/>
                    </a:lnL>
                    <a:lnR cap="flat">
                      <a:noFill/>
                    </a:lnR>
                    <a:lnT>
                      <a:noFill/>
                    </a:lnT>
                    <a:lnB cap="flat">
                      <a:noFill/>
                    </a:lnB>
                    <a:lnTlToBr>
                      <a:noFill/>
                    </a:lnTlToBr>
                    <a:lnBlToTr>
                      <a:noFill/>
                    </a:lnBlToTr>
                    <a:noFill/>
                  </a:tcPr>
                </a:tc>
              </a:tr>
            </a:tbl>
          </a:graphicData>
        </a:graphic>
      </p:graphicFrame>
      <p:sp>
        <p:nvSpPr>
          <p:cNvPr id="24594" name="Rectangle 1042"/>
          <p:cNvSpPr>
            <a:spLocks noChangeArrowheads="1"/>
          </p:cNvSpPr>
          <p:nvPr/>
        </p:nvSpPr>
        <p:spPr bwMode="auto">
          <a:xfrm>
            <a:off x="4960938" y="2624138"/>
            <a:ext cx="3883025" cy="3575050"/>
          </a:xfrm>
          <a:prstGeom prst="rect">
            <a:avLst/>
          </a:prstGeom>
          <a:noFill/>
          <a:ln w="9525">
            <a:noFill/>
            <a:miter lim="800000"/>
            <a:headEnd/>
            <a:tailEnd/>
          </a:ln>
        </p:spPr>
        <p:txBody>
          <a:bodyPr>
            <a:prstTxWarp prst="textNoShape">
              <a:avLst/>
            </a:prstTxWarp>
          </a:bodyPr>
          <a:lstStyle/>
          <a:p>
            <a:pPr eaLnBrk="1" hangingPunct="1">
              <a:spcBef>
                <a:spcPct val="20000"/>
              </a:spcBef>
              <a:buClr>
                <a:srgbClr val="AC512F"/>
              </a:buClr>
              <a:buFont typeface="Wingdings" pitchFamily="-1" charset="2"/>
              <a:buNone/>
            </a:pPr>
            <a:r>
              <a:rPr lang="en-US" sz="2800" b="1" dirty="0">
                <a:solidFill>
                  <a:srgbClr val="990000"/>
                </a:solidFill>
                <a:latin typeface="Arial" pitchFamily="-1" charset="0"/>
              </a:rPr>
              <a:t>Try this</a:t>
            </a:r>
          </a:p>
          <a:p>
            <a:pPr eaLnBrk="1" hangingPunct="1">
              <a:spcBef>
                <a:spcPct val="20000"/>
              </a:spcBef>
              <a:buClr>
                <a:srgbClr val="AC512F"/>
              </a:buClr>
              <a:buFont typeface="Wingdings" pitchFamily="-1" charset="2"/>
              <a:buNone/>
            </a:pPr>
            <a:endParaRPr lang="en-US" sz="600" dirty="0">
              <a:solidFill>
                <a:srgbClr val="990000"/>
              </a:solidFill>
              <a:latin typeface="Arial" pitchFamily="-1" charset="0"/>
            </a:endParaRPr>
          </a:p>
          <a:p>
            <a:pPr eaLnBrk="1" hangingPunct="1">
              <a:spcBef>
                <a:spcPct val="20000"/>
              </a:spcBef>
              <a:buClr>
                <a:srgbClr val="AC512F"/>
              </a:buClr>
              <a:buFont typeface="Wingdings" pitchFamily="-1" charset="2"/>
              <a:buNone/>
            </a:pPr>
            <a:r>
              <a:rPr lang="en-US" sz="2800" b="0" i="1" dirty="0">
                <a:solidFill>
                  <a:schemeClr val="tx1"/>
                </a:solidFill>
                <a:latin typeface="Arial" pitchFamily="-1" charset="0"/>
              </a:rPr>
              <a:t>Our investigation reveals that your employment status and your financial position are unstable at this time.</a:t>
            </a:r>
          </a:p>
        </p:txBody>
      </p:sp>
      <p:sp>
        <p:nvSpPr>
          <p:cNvPr id="15"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wipe(left)">
                                      <p:cBhvr>
                                        <p:cTn id="7" dur="5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598"/>
                                        </p:tgtEl>
                                        <p:attrNameLst>
                                          <p:attrName>style.visibility</p:attrName>
                                        </p:attrNameLst>
                                      </p:cBhvr>
                                      <p:to>
                                        <p:strVal val="visible"/>
                                      </p:to>
                                    </p:set>
                                    <p:animEffect transition="in" filter="wipe(left)">
                                      <p:cBhvr>
                                        <p:cTn id="12" dur="500"/>
                                        <p:tgtEl>
                                          <p:spTgt spid="2459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94"/>
                                        </p:tgtEl>
                                        <p:attrNameLst>
                                          <p:attrName>style.visibility</p:attrName>
                                        </p:attrNameLst>
                                      </p:cBhvr>
                                      <p:to>
                                        <p:strVal val="visible"/>
                                      </p:to>
                                    </p:set>
                                    <p:animEffect transition="in" filter="wipe(left)">
                                      <p:cBhvr>
                                        <p:cTn id="17" dur="500"/>
                                        <p:tgtEl>
                                          <p:spTgt spid="24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P spid="2459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695325" y="1604963"/>
            <a:ext cx="4035425" cy="585787"/>
          </a:xfrm>
          <a:prstGeom prst="rect">
            <a:avLst/>
          </a:prstGeom>
          <a:noFill/>
          <a:ln w="9525">
            <a:noFill/>
            <a:miter lim="800000"/>
            <a:headEnd/>
            <a:tailEnd/>
          </a:ln>
        </p:spPr>
        <p:txBody>
          <a:bodyPr lIns="92075" tIns="46038" rIns="92075" bIns="46038">
            <a:prstTxWarp prst="textNoShape">
              <a:avLst/>
            </a:prstTxWarp>
            <a:spAutoFit/>
          </a:bodyPr>
          <a:lstStyle/>
          <a:p>
            <a:pPr eaLnBrk="1" hangingPunct="1">
              <a:spcBef>
                <a:spcPct val="20000"/>
              </a:spcBef>
              <a:buClr>
                <a:srgbClr val="990000"/>
              </a:buClr>
              <a:buFont typeface="Wingdings 2" pitchFamily="-1" charset="2"/>
              <a:buChar char="y"/>
            </a:pPr>
            <a:r>
              <a:rPr lang="en-US" sz="3200" b="0">
                <a:solidFill>
                  <a:schemeClr val="tx1"/>
                </a:solidFill>
                <a:latin typeface="Arial" pitchFamily="-1" charset="0"/>
              </a:rPr>
              <a:t> </a:t>
            </a:r>
            <a:r>
              <a:rPr lang="en-US" sz="3200">
                <a:solidFill>
                  <a:srgbClr val="990000"/>
                </a:solidFill>
                <a:latin typeface="Arial" pitchFamily="-1" charset="0"/>
              </a:rPr>
              <a:t>Imply the refusal.</a:t>
            </a:r>
          </a:p>
        </p:txBody>
      </p:sp>
      <p:graphicFrame>
        <p:nvGraphicFramePr>
          <p:cNvPr id="20509" name="Group 29"/>
          <p:cNvGraphicFramePr>
            <a:graphicFrameLocks noGrp="1"/>
          </p:cNvGraphicFramePr>
          <p:nvPr/>
        </p:nvGraphicFramePr>
        <p:xfrm>
          <a:off x="809625" y="2424113"/>
          <a:ext cx="3716337" cy="2176399"/>
        </p:xfrm>
        <a:graphic>
          <a:graphicData uri="http://schemas.openxmlformats.org/drawingml/2006/table">
            <a:tbl>
              <a:tblPr/>
              <a:tblGrid>
                <a:gridCol w="3716337"/>
              </a:tblGrid>
              <a:tr h="612775">
                <a:tc>
                  <a:txBody>
                    <a:bodyPr/>
                    <a:lstStyle/>
                    <a:p>
                      <a:pPr marL="0" marR="0" lvl="0" indent="0" algn="l" defTabSz="914400" rtl="0" eaLnBrk="1" fontAlgn="base" latinLnBrk="0" hangingPunct="1">
                        <a:lnSpc>
                          <a:spcPct val="115000"/>
                        </a:lnSpc>
                        <a:spcBef>
                          <a:spcPct val="20000"/>
                        </a:spcBef>
                        <a:spcAft>
                          <a:spcPct val="0"/>
                        </a:spcAft>
                        <a:buClr>
                          <a:srgbClr val="AC512F"/>
                        </a:buClr>
                        <a:buSzTx/>
                        <a:buFont typeface="Wingdings" pitchFamily="2" charset="2"/>
                        <a:buNone/>
                        <a:tabLst/>
                      </a:pPr>
                      <a:r>
                        <a:rPr kumimoji="0" lang="en-US" sz="2800" b="1" i="0" u="none" strike="noStrike" cap="none" normalizeH="0" baseline="0" dirty="0" smtClean="0">
                          <a:ln>
                            <a:noFill/>
                          </a:ln>
                          <a:solidFill>
                            <a:srgbClr val="990000"/>
                          </a:solidFill>
                          <a:effectLst/>
                          <a:latin typeface="Arial" charset="0"/>
                          <a:cs typeface="Arial" charset="0"/>
                        </a:rPr>
                        <a:t>Instead of this</a:t>
                      </a:r>
                    </a:p>
                  </a:txBody>
                  <a:tcPr horzOverflow="overflow">
                    <a:lnL cap="flat">
                      <a:noFill/>
                    </a:lnL>
                    <a:lnR cap="flat">
                      <a:noFill/>
                    </a:lnR>
                    <a:lnT cap="flat">
                      <a:noFill/>
                    </a:lnT>
                    <a:lnB>
                      <a:noFill/>
                    </a:lnB>
                    <a:lnTlToBr>
                      <a:noFill/>
                    </a:lnTlToBr>
                    <a:lnBlToTr>
                      <a:noFill/>
                    </a:lnBlToTr>
                    <a:noFill/>
                  </a:tcPr>
                </a:tc>
              </a:tr>
              <a:tr h="552450">
                <a:tc>
                  <a:txBody>
                    <a:bodyPr/>
                    <a:lstStyle/>
                    <a:p>
                      <a:pPr marL="0" marR="0" lvl="0" indent="0" algn="l" defTabSz="914400" rtl="0" eaLnBrk="1" fontAlgn="base" latinLnBrk="0" hangingPunct="1">
                        <a:lnSpc>
                          <a:spcPct val="115000"/>
                        </a:lnSpc>
                        <a:spcBef>
                          <a:spcPct val="20000"/>
                        </a:spcBef>
                        <a:spcAft>
                          <a:spcPct val="0"/>
                        </a:spcAft>
                        <a:buClr>
                          <a:srgbClr val="AC512F"/>
                        </a:buClr>
                        <a:buSzTx/>
                        <a:buFont typeface="Wingdings" pitchFamily="2" charset="2"/>
                        <a:buNone/>
                        <a:tabLst/>
                      </a:pPr>
                      <a:r>
                        <a:rPr kumimoji="0" lang="en-US" sz="2800" b="0" i="1" u="none" strike="noStrike" cap="none" normalizeH="0" baseline="0" dirty="0" smtClean="0">
                          <a:ln>
                            <a:noFill/>
                          </a:ln>
                          <a:solidFill>
                            <a:schemeClr val="tx1"/>
                          </a:solidFill>
                          <a:effectLst/>
                          <a:latin typeface="Arial" charset="0"/>
                          <a:cs typeface="Arial" charset="0"/>
                        </a:rPr>
                        <a:t>We cannot contribute to your charity this year.</a:t>
                      </a:r>
                    </a:p>
                  </a:txBody>
                  <a:tcPr horzOverflow="overflow">
                    <a:lnL cap="flat">
                      <a:noFill/>
                    </a:lnL>
                    <a:lnR cap="flat">
                      <a:noFill/>
                    </a:lnR>
                    <a:lnT>
                      <a:noFill/>
                    </a:lnT>
                    <a:lnB cap="flat">
                      <a:noFill/>
                    </a:lnB>
                    <a:lnTlToBr>
                      <a:noFill/>
                    </a:lnTlToBr>
                    <a:lnBlToTr>
                      <a:noFill/>
                    </a:lnBlToTr>
                    <a:noFill/>
                  </a:tcPr>
                </a:tc>
              </a:tr>
            </a:tbl>
          </a:graphicData>
        </a:graphic>
      </p:graphicFrame>
      <p:sp>
        <p:nvSpPr>
          <p:cNvPr id="20498" name="Rectangle 18"/>
          <p:cNvSpPr>
            <a:spLocks noChangeArrowheads="1"/>
          </p:cNvSpPr>
          <p:nvPr/>
        </p:nvSpPr>
        <p:spPr bwMode="auto">
          <a:xfrm>
            <a:off x="4830763" y="2425700"/>
            <a:ext cx="3929062" cy="3502025"/>
          </a:xfrm>
          <a:prstGeom prst="rect">
            <a:avLst/>
          </a:prstGeom>
          <a:noFill/>
          <a:ln w="9525">
            <a:noFill/>
            <a:miter lim="800000"/>
            <a:headEnd/>
            <a:tailEnd/>
          </a:ln>
        </p:spPr>
        <p:txBody>
          <a:bodyPr>
            <a:prstTxWarp prst="textNoShape">
              <a:avLst/>
            </a:prstTxWarp>
          </a:bodyPr>
          <a:lstStyle/>
          <a:p>
            <a:pPr eaLnBrk="1" hangingPunct="1">
              <a:spcBef>
                <a:spcPct val="20000"/>
              </a:spcBef>
              <a:buClr>
                <a:srgbClr val="AC512F"/>
              </a:buClr>
              <a:buFont typeface="Wingdings" pitchFamily="-1" charset="2"/>
              <a:buNone/>
            </a:pPr>
            <a:r>
              <a:rPr lang="en-US" sz="2800" dirty="0">
                <a:solidFill>
                  <a:srgbClr val="990000"/>
                </a:solidFill>
                <a:latin typeface="Arial" pitchFamily="-1" charset="0"/>
              </a:rPr>
              <a:t>Try this</a:t>
            </a:r>
          </a:p>
          <a:p>
            <a:pPr eaLnBrk="1" hangingPunct="1">
              <a:lnSpc>
                <a:spcPct val="110000"/>
              </a:lnSpc>
              <a:spcBef>
                <a:spcPct val="20000"/>
              </a:spcBef>
              <a:buClr>
                <a:srgbClr val="AC512F"/>
              </a:buClr>
              <a:buFont typeface="Wingdings" pitchFamily="-1" charset="2"/>
              <a:buNone/>
            </a:pPr>
            <a:r>
              <a:rPr lang="en-US" sz="2800" b="0" i="1" dirty="0">
                <a:solidFill>
                  <a:schemeClr val="tx1"/>
                </a:solidFill>
                <a:latin typeface="Arial" pitchFamily="-1" charset="0"/>
              </a:rPr>
              <a:t>Although all our profits must be reinvested in our company this year, we hope to be able to support your future fund-raising activities.</a:t>
            </a:r>
          </a:p>
        </p:txBody>
      </p:sp>
      <p:sp>
        <p:nvSpPr>
          <p:cNvPr id="16"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wipe(left)">
                                      <p:cBhvr>
                                        <p:cTn id="7" dur="500"/>
                                        <p:tgtEl>
                                          <p:spTgt spid="204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509"/>
                                        </p:tgtEl>
                                        <p:attrNameLst>
                                          <p:attrName>style.visibility</p:attrName>
                                        </p:attrNameLst>
                                      </p:cBhvr>
                                      <p:to>
                                        <p:strVal val="visible"/>
                                      </p:to>
                                    </p:set>
                                    <p:animEffect transition="in" filter="wipe(left)">
                                      <p:cBhvr>
                                        <p:cTn id="12" dur="500"/>
                                        <p:tgtEl>
                                          <p:spTgt spid="2050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98"/>
                                        </p:tgtEl>
                                        <p:attrNameLst>
                                          <p:attrName>style.visibility</p:attrName>
                                        </p:attrNameLst>
                                      </p:cBhvr>
                                      <p:to>
                                        <p:strVal val="visible"/>
                                      </p:to>
                                    </p:set>
                                    <p:animEffect transition="in" filter="wipe(left)">
                                      <p:cBhvr>
                                        <p:cTn id="17" dur="500"/>
                                        <p:tgtEl>
                                          <p:spTgt spid="2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P spid="2049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9" name="Rectangle 7"/>
          <p:cNvSpPr>
            <a:spLocks noChangeArrowheads="1"/>
          </p:cNvSpPr>
          <p:nvPr/>
        </p:nvSpPr>
        <p:spPr bwMode="auto">
          <a:xfrm>
            <a:off x="1028700" y="1938338"/>
            <a:ext cx="6794500" cy="1077912"/>
          </a:xfrm>
          <a:prstGeom prst="rect">
            <a:avLst/>
          </a:prstGeom>
          <a:noFill/>
          <a:ln w="9525">
            <a:noFill/>
            <a:miter lim="800000"/>
            <a:headEnd/>
            <a:tailEnd/>
          </a:ln>
        </p:spPr>
        <p:txBody>
          <a:bodyPr lIns="92075" tIns="46038" rIns="92075" bIns="46038">
            <a:prstTxWarp prst="textNoShape">
              <a:avLst/>
            </a:prstTxWarp>
            <a:spAutoFit/>
          </a:bodyPr>
          <a:lstStyle/>
          <a:p>
            <a:pPr marL="465138" indent="-465138" eaLnBrk="1" hangingPunct="1">
              <a:spcBef>
                <a:spcPct val="20000"/>
              </a:spcBef>
              <a:buClr>
                <a:srgbClr val="990000"/>
              </a:buClr>
              <a:buFont typeface="Wingdings 2" pitchFamily="-1" charset="2"/>
              <a:buChar char="z"/>
            </a:pPr>
            <a:r>
              <a:rPr lang="en-US" sz="3200">
                <a:solidFill>
                  <a:srgbClr val="990000"/>
                </a:solidFill>
                <a:latin typeface="Arial" pitchFamily="-1" charset="0"/>
              </a:rPr>
              <a:t>Suggest a compromise or an alternative.</a:t>
            </a:r>
          </a:p>
        </p:txBody>
      </p:sp>
      <p:sp>
        <p:nvSpPr>
          <p:cNvPr id="18440" name="Rectangle 8"/>
          <p:cNvSpPr>
            <a:spLocks noChangeArrowheads="1"/>
          </p:cNvSpPr>
          <p:nvPr/>
        </p:nvSpPr>
        <p:spPr bwMode="auto">
          <a:xfrm>
            <a:off x="1036638" y="3221038"/>
            <a:ext cx="7664450" cy="1770062"/>
          </a:xfrm>
          <a:prstGeom prst="rect">
            <a:avLst/>
          </a:prstGeom>
          <a:noFill/>
          <a:ln w="9525">
            <a:noFill/>
            <a:miter lim="800000"/>
            <a:headEnd/>
            <a:tailEnd/>
          </a:ln>
        </p:spPr>
        <p:txBody>
          <a:bodyPr lIns="92075" tIns="46038" rIns="92075" bIns="46038">
            <a:prstTxWarp prst="textNoShape">
              <a:avLst/>
            </a:prstTxWarp>
          </a:bodyPr>
          <a:lstStyle/>
          <a:p>
            <a:pPr eaLnBrk="1" hangingPunct="1">
              <a:spcBef>
                <a:spcPct val="20000"/>
              </a:spcBef>
              <a:buClr>
                <a:srgbClr val="AC512F"/>
              </a:buClr>
              <a:buFont typeface="Wingdings" pitchFamily="-1" charset="2"/>
              <a:buNone/>
            </a:pPr>
            <a:r>
              <a:rPr lang="en-US" sz="2800" b="0" i="1" dirty="0">
                <a:solidFill>
                  <a:schemeClr val="tx1"/>
                </a:solidFill>
                <a:latin typeface="Arial" pitchFamily="-1" charset="0"/>
              </a:rPr>
              <a:t>Although the</a:t>
            </a:r>
            <a:r>
              <a:rPr lang="en-US" sz="2800" b="0" i="1" dirty="0" smtClean="0">
                <a:solidFill>
                  <a:schemeClr val="tx1"/>
                </a:solidFill>
                <a:latin typeface="Arial" pitchFamily="-1" charset="0"/>
              </a:rPr>
              <a:t> </a:t>
            </a:r>
            <a:r>
              <a:rPr lang="en-US" sz="2800" b="0" i="1" dirty="0" err="1" smtClean="0">
                <a:solidFill>
                  <a:schemeClr val="tx1"/>
                </a:solidFill>
                <a:latin typeface="Arial" pitchFamily="-1" charset="0"/>
              </a:rPr>
              <a:t>iPad</a:t>
            </a:r>
            <a:r>
              <a:rPr lang="en-US" sz="2800" b="0" i="1" dirty="0" smtClean="0">
                <a:solidFill>
                  <a:schemeClr val="tx1"/>
                </a:solidFill>
                <a:latin typeface="Arial" pitchFamily="-1" charset="0"/>
              </a:rPr>
              <a:t> cannot </a:t>
            </a:r>
            <a:r>
              <a:rPr lang="en-US" sz="2800" b="0" i="1" dirty="0">
                <a:solidFill>
                  <a:schemeClr val="tx1"/>
                </a:solidFill>
                <a:latin typeface="Arial" pitchFamily="-1" charset="0"/>
              </a:rPr>
              <a:t>be sold at the erroneously listed price of $18, we can allow you to purchase this </a:t>
            </a:r>
            <a:r>
              <a:rPr lang="en-US" sz="2800" b="0" i="1" dirty="0" smtClean="0">
                <a:solidFill>
                  <a:schemeClr val="tx1"/>
                </a:solidFill>
                <a:latin typeface="Arial" pitchFamily="-1" charset="0"/>
              </a:rPr>
              <a:t>$600 </a:t>
            </a:r>
            <a:r>
              <a:rPr lang="en-US" sz="2800" b="0" i="1" dirty="0">
                <a:solidFill>
                  <a:schemeClr val="tx1"/>
                </a:solidFill>
                <a:latin typeface="Arial" pitchFamily="-1" charset="0"/>
              </a:rPr>
              <a:t>item for only </a:t>
            </a:r>
            <a:r>
              <a:rPr lang="en-US" sz="2800" b="0" i="1" dirty="0" smtClean="0">
                <a:solidFill>
                  <a:schemeClr val="tx1"/>
                </a:solidFill>
                <a:latin typeface="Arial" pitchFamily="-1" charset="0"/>
              </a:rPr>
              <a:t>$500.</a:t>
            </a:r>
            <a:endParaRPr lang="en-US" sz="2800" b="0" i="1" dirty="0">
              <a:solidFill>
                <a:schemeClr val="tx1"/>
              </a:solidFill>
              <a:latin typeface="Arial" pitchFamily="-1" charset="0"/>
            </a:endParaRPr>
          </a:p>
        </p:txBody>
      </p:sp>
      <p:sp>
        <p:nvSpPr>
          <p:cNvPr id="9"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wipe(left)">
                                      <p:cBhvr>
                                        <p:cTn id="7" dur="500"/>
                                        <p:tgtEl>
                                          <p:spTgt spid="184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40">
                                            <p:txEl>
                                              <p:pRg st="0" end="0"/>
                                            </p:txEl>
                                          </p:spTgt>
                                        </p:tgtEl>
                                        <p:attrNameLst>
                                          <p:attrName>style.visibility</p:attrName>
                                        </p:attrNameLst>
                                      </p:cBhvr>
                                      <p:to>
                                        <p:strVal val="visible"/>
                                      </p:to>
                                    </p:set>
                                    <p:animEffect transition="in" filter="wipe(left)">
                                      <p:cBhvr>
                                        <p:cTn id="12" dur="500"/>
                                        <p:tgtEl>
                                          <p:spTgt spid="1844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autoUpdateAnimBg="0"/>
      <p:bldP spid="18440"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
        <p:nvSpPr>
          <p:cNvPr id="4" name="Rectangle 3"/>
          <p:cNvSpPr>
            <a:spLocks noChangeArrowheads="1"/>
          </p:cNvSpPr>
          <p:nvPr/>
        </p:nvSpPr>
        <p:spPr bwMode="auto">
          <a:xfrm>
            <a:off x="681038" y="1733550"/>
            <a:ext cx="8345487" cy="585788"/>
          </a:xfrm>
          <a:prstGeom prst="rect">
            <a:avLst/>
          </a:prstGeom>
          <a:noFill/>
          <a:ln w="9525">
            <a:noFill/>
            <a:miter lim="800000"/>
            <a:headEnd/>
            <a:tailEnd/>
          </a:ln>
        </p:spPr>
        <p:txBody>
          <a:bodyPr lIns="92075" tIns="46038" rIns="92075" bIns="46038">
            <a:prstTxWarp prst="textNoShape">
              <a:avLst/>
            </a:prstTxWarp>
            <a:spAutoFit/>
          </a:bodyPr>
          <a:lstStyle/>
          <a:p>
            <a:pPr eaLnBrk="1" hangingPunct="1">
              <a:spcBef>
                <a:spcPct val="20000"/>
              </a:spcBef>
              <a:buClr>
                <a:srgbClr val="990000"/>
              </a:buClr>
              <a:buFont typeface="Wingdings 2" pitchFamily="-1" charset="2"/>
              <a:buChar char="{"/>
            </a:pPr>
            <a:r>
              <a:rPr lang="en-US" sz="3200" b="0">
                <a:solidFill>
                  <a:schemeClr val="tx1"/>
                </a:solidFill>
                <a:latin typeface="Arial" pitchFamily="-1" charset="0"/>
              </a:rPr>
              <a:t> </a:t>
            </a:r>
            <a:r>
              <a:rPr lang="en-US" sz="3200">
                <a:solidFill>
                  <a:srgbClr val="990000"/>
                </a:solidFill>
                <a:latin typeface="Arial" pitchFamily="-1" charset="0"/>
              </a:rPr>
              <a:t>Consider using passive voice verbs.</a:t>
            </a:r>
          </a:p>
        </p:txBody>
      </p:sp>
      <p:sp>
        <p:nvSpPr>
          <p:cNvPr id="7" name="Rectangle 4"/>
          <p:cNvSpPr txBox="1">
            <a:spLocks noChangeArrowheads="1"/>
          </p:cNvSpPr>
          <p:nvPr/>
        </p:nvSpPr>
        <p:spPr bwMode="auto">
          <a:xfrm>
            <a:off x="493713" y="3954463"/>
            <a:ext cx="4043362" cy="2309812"/>
          </a:xfrm>
          <a:prstGeom prst="rect">
            <a:avLst/>
          </a:prstGeom>
          <a:noFill/>
          <a:ln w="9525" algn="ctr">
            <a:noFill/>
            <a:miter lim="800000"/>
            <a:headEnd/>
            <a:tailEnd/>
          </a:ln>
        </p:spPr>
        <p:txBody>
          <a:bodyPr lIns="92075" tIns="46038" rIns="92075" bIns="46038"/>
          <a:lstStyle/>
          <a:p>
            <a:pPr marL="342900" indent="-342900" eaLnBrk="1" hangingPunct="1">
              <a:spcBef>
                <a:spcPct val="20000"/>
              </a:spcBef>
              <a:buClr>
                <a:srgbClr val="5D8A9E"/>
              </a:buClr>
              <a:buFont typeface="Wingdings" pitchFamily="2" charset="2"/>
              <a:buNone/>
              <a:defRPr/>
            </a:pPr>
            <a:r>
              <a:rPr lang="en-US" sz="3400" b="1" kern="0" dirty="0">
                <a:solidFill>
                  <a:schemeClr val="tx1"/>
                </a:solidFill>
                <a:latin typeface="+mn-lt"/>
                <a:ea typeface="+mn-ea"/>
                <a:cs typeface="+mn-cs"/>
              </a:rPr>
              <a:t>	</a:t>
            </a:r>
            <a:r>
              <a:rPr lang="en-US" sz="3400" b="1" kern="0" dirty="0">
                <a:solidFill>
                  <a:srgbClr val="990000"/>
                </a:solidFill>
                <a:latin typeface="+mn-lt"/>
                <a:ea typeface="+mn-ea"/>
                <a:cs typeface="+mn-cs"/>
              </a:rPr>
              <a:t>Instead of this</a:t>
            </a:r>
            <a:r>
              <a:rPr lang="en-US" sz="3400" b="1" kern="0" dirty="0">
                <a:solidFill>
                  <a:schemeClr val="tx1"/>
                </a:solidFill>
                <a:latin typeface="+mn-lt"/>
                <a:ea typeface="+mn-ea"/>
                <a:cs typeface="+mn-cs"/>
              </a:rPr>
              <a:t> </a:t>
            </a:r>
          </a:p>
          <a:p>
            <a:pPr marL="342900" indent="-342900" eaLnBrk="1" hangingPunct="1">
              <a:spcBef>
                <a:spcPct val="20000"/>
              </a:spcBef>
              <a:buClr>
                <a:srgbClr val="5D8A9E"/>
              </a:buClr>
              <a:buFont typeface="Wingdings" pitchFamily="2" charset="2"/>
              <a:buNone/>
              <a:defRPr/>
            </a:pPr>
            <a:r>
              <a:rPr lang="en-US" sz="3400" b="0" i="1" kern="0" dirty="0">
                <a:solidFill>
                  <a:schemeClr val="hlink"/>
                </a:solidFill>
                <a:latin typeface="+mn-lt"/>
                <a:ea typeface="+mn-ea"/>
                <a:cs typeface="+mn-cs"/>
              </a:rPr>
              <a:t>	</a:t>
            </a:r>
            <a:r>
              <a:rPr lang="en-US" sz="3400" b="0" i="1" kern="0" dirty="0">
                <a:solidFill>
                  <a:schemeClr val="tx1"/>
                </a:solidFill>
                <a:latin typeface="+mn-lt"/>
                <a:ea typeface="+mn-ea"/>
                <a:cs typeface="+mn-cs"/>
              </a:rPr>
              <a:t>We cannot make a contribution at this time.</a:t>
            </a:r>
          </a:p>
        </p:txBody>
      </p:sp>
      <p:sp>
        <p:nvSpPr>
          <p:cNvPr id="8" name="Rectangle 5"/>
          <p:cNvSpPr txBox="1">
            <a:spLocks noChangeArrowheads="1"/>
          </p:cNvSpPr>
          <p:nvPr/>
        </p:nvSpPr>
        <p:spPr bwMode="auto">
          <a:xfrm>
            <a:off x="4838700" y="3954463"/>
            <a:ext cx="4043363" cy="2309812"/>
          </a:xfrm>
          <a:prstGeom prst="rect">
            <a:avLst/>
          </a:prstGeom>
          <a:noFill/>
          <a:ln w="9525" algn="ctr">
            <a:noFill/>
            <a:miter lim="800000"/>
            <a:headEnd/>
            <a:tailEnd/>
          </a:ln>
        </p:spPr>
        <p:txBody>
          <a:bodyPr lIns="92075" tIns="46038" rIns="92075" bIns="46038"/>
          <a:lstStyle/>
          <a:p>
            <a:pPr marL="342900" indent="-342900" eaLnBrk="1" hangingPunct="1">
              <a:spcBef>
                <a:spcPct val="20000"/>
              </a:spcBef>
              <a:buClr>
                <a:srgbClr val="5D8A9E"/>
              </a:buClr>
              <a:buFont typeface="Wingdings" pitchFamily="2" charset="2"/>
              <a:buNone/>
              <a:defRPr/>
            </a:pPr>
            <a:r>
              <a:rPr lang="en-US" sz="3400" b="1" kern="0" dirty="0">
                <a:solidFill>
                  <a:schemeClr val="tx1"/>
                </a:solidFill>
                <a:latin typeface="+mn-lt"/>
                <a:ea typeface="+mn-ea"/>
                <a:cs typeface="+mn-cs"/>
              </a:rPr>
              <a:t>	</a:t>
            </a:r>
            <a:r>
              <a:rPr lang="en-US" sz="3400" b="1" kern="0" dirty="0">
                <a:solidFill>
                  <a:srgbClr val="990000"/>
                </a:solidFill>
                <a:latin typeface="+mn-lt"/>
                <a:ea typeface="+mn-ea"/>
                <a:cs typeface="+mn-cs"/>
              </a:rPr>
              <a:t>Try this</a:t>
            </a:r>
            <a:r>
              <a:rPr lang="en-US" sz="3400" b="1" i="1" kern="0" dirty="0">
                <a:solidFill>
                  <a:schemeClr val="hlink"/>
                </a:solidFill>
                <a:latin typeface="+mn-lt"/>
                <a:ea typeface="+mn-ea"/>
                <a:cs typeface="+mn-cs"/>
              </a:rPr>
              <a:t> </a:t>
            </a:r>
          </a:p>
          <a:p>
            <a:pPr marL="342900" indent="-342900" eaLnBrk="1" hangingPunct="1">
              <a:spcBef>
                <a:spcPct val="20000"/>
              </a:spcBef>
              <a:buClr>
                <a:srgbClr val="5D8A9E"/>
              </a:buClr>
              <a:buFont typeface="Wingdings" pitchFamily="2" charset="2"/>
              <a:buNone/>
              <a:defRPr/>
            </a:pPr>
            <a:r>
              <a:rPr lang="en-US" sz="3400" b="0" i="1" kern="0" dirty="0">
                <a:solidFill>
                  <a:schemeClr val="hlink"/>
                </a:solidFill>
                <a:latin typeface="+mn-lt"/>
                <a:ea typeface="+mn-ea"/>
                <a:cs typeface="+mn-cs"/>
              </a:rPr>
              <a:t>	</a:t>
            </a:r>
            <a:r>
              <a:rPr lang="en-US" sz="3400" b="0" i="1" kern="0" dirty="0">
                <a:solidFill>
                  <a:schemeClr val="tx1"/>
                </a:solidFill>
                <a:latin typeface="+mn-lt"/>
                <a:ea typeface="+mn-ea"/>
                <a:cs typeface="+mn-cs"/>
              </a:rPr>
              <a:t>A contribution cannot be made at this time.</a:t>
            </a:r>
          </a:p>
        </p:txBody>
      </p:sp>
      <p:sp>
        <p:nvSpPr>
          <p:cNvPr id="9" name="Rectangle 3"/>
          <p:cNvSpPr>
            <a:spLocks noChangeArrowheads="1"/>
          </p:cNvSpPr>
          <p:nvPr/>
        </p:nvSpPr>
        <p:spPr bwMode="auto">
          <a:xfrm>
            <a:off x="820738" y="2373313"/>
            <a:ext cx="7959725" cy="1368425"/>
          </a:xfrm>
          <a:prstGeom prst="rect">
            <a:avLst/>
          </a:prstGeom>
          <a:noFill/>
          <a:ln w="9525">
            <a:noFill/>
            <a:miter lim="800000"/>
            <a:headEnd/>
            <a:tailEnd/>
          </a:ln>
        </p:spPr>
        <p:txBody>
          <a:bodyPr lIns="92075" tIns="46038" rIns="92075" bIns="46038">
            <a:prstTxWarp prst="textNoShape">
              <a:avLst/>
            </a:prstTxWarp>
          </a:bodyPr>
          <a:lstStyle/>
          <a:p>
            <a:pPr>
              <a:buClr>
                <a:schemeClr val="accent2"/>
              </a:buClr>
            </a:pPr>
            <a:r>
              <a:rPr lang="en-US" sz="3000" dirty="0">
                <a:solidFill>
                  <a:srgbClr val="990000"/>
                </a:solidFill>
                <a:latin typeface="Arial" pitchFamily="-1" charset="0"/>
              </a:rPr>
              <a:t>Passive-voice verbs</a:t>
            </a:r>
            <a:r>
              <a:rPr lang="en-US" sz="3000" b="0" dirty="0">
                <a:solidFill>
                  <a:schemeClr val="tx1"/>
                </a:solidFill>
                <a:latin typeface="Arial" pitchFamily="-1" charset="0"/>
              </a:rPr>
              <a:t> focus attention on actions rather than on </a:t>
            </a:r>
            <a:r>
              <a:rPr lang="en-US" sz="3000" b="0" dirty="0" smtClean="0">
                <a:solidFill>
                  <a:schemeClr val="tx1"/>
                </a:solidFill>
                <a:latin typeface="Arial" pitchFamily="-1" charset="0"/>
              </a:rPr>
              <a:t>people. </a:t>
            </a:r>
            <a:r>
              <a:rPr lang="en-US" sz="3000" b="0" dirty="0">
                <a:solidFill>
                  <a:schemeClr val="tx1"/>
                </a:solidFill>
                <a:latin typeface="Arial" pitchFamily="-1" charset="0"/>
              </a:rPr>
              <a:t>They are useful in being tactful.</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7" grpId="0" autoUpdateAnimBg="0"/>
      <p:bldP spid="8" grpId="0" autoUpdateAnimBg="0"/>
      <p:bldP spid="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3" name="Rectangle 3"/>
          <p:cNvSpPr>
            <a:spLocks noChangeArrowheads="1"/>
          </p:cNvSpPr>
          <p:nvPr/>
        </p:nvSpPr>
        <p:spPr bwMode="auto">
          <a:xfrm>
            <a:off x="879475" y="2506663"/>
            <a:ext cx="4043363" cy="1903412"/>
          </a:xfrm>
          <a:prstGeom prst="rect">
            <a:avLst/>
          </a:prstGeom>
          <a:noFill/>
          <a:ln w="9525">
            <a:noFill/>
            <a:miter lim="800000"/>
            <a:headEnd/>
            <a:tailEnd/>
          </a:ln>
        </p:spPr>
        <p:txBody>
          <a:bodyPr lIns="92075" tIns="46038" rIns="92075" bIns="46038">
            <a:prstTxWarp prst="textNoShape">
              <a:avLst/>
            </a:prstTxWarp>
          </a:bodyPr>
          <a:lstStyle/>
          <a:p>
            <a:pPr eaLnBrk="1" hangingPunct="1">
              <a:spcBef>
                <a:spcPct val="20000"/>
              </a:spcBef>
              <a:buClr>
                <a:srgbClr val="AC512F"/>
              </a:buClr>
              <a:buFont typeface="Wingdings" pitchFamily="-1" charset="2"/>
              <a:buNone/>
            </a:pPr>
            <a:r>
              <a:rPr lang="en-US" sz="3000" b="1" dirty="0">
                <a:solidFill>
                  <a:srgbClr val="990000"/>
                </a:solidFill>
                <a:latin typeface="Arial" pitchFamily="-1" charset="0"/>
              </a:rPr>
              <a:t>Active voice</a:t>
            </a:r>
            <a:endParaRPr lang="en-US" sz="3000" b="1" dirty="0">
              <a:solidFill>
                <a:schemeClr val="tx1"/>
              </a:solidFill>
              <a:latin typeface="Arial" pitchFamily="-1" charset="0"/>
            </a:endParaRPr>
          </a:p>
          <a:p>
            <a:pPr eaLnBrk="1" hangingPunct="1">
              <a:spcBef>
                <a:spcPct val="20000"/>
              </a:spcBef>
              <a:buClr>
                <a:srgbClr val="AC512F"/>
              </a:buClr>
              <a:buFont typeface="Wingdings" pitchFamily="-1" charset="2"/>
              <a:buNone/>
            </a:pPr>
            <a:r>
              <a:rPr lang="en-US" sz="2800" b="0" i="1" dirty="0">
                <a:solidFill>
                  <a:schemeClr val="tx1"/>
                </a:solidFill>
                <a:latin typeface="Arial" pitchFamily="-1" charset="0"/>
              </a:rPr>
              <a:t>I cannot allow you to return the DVD player because . . . .</a:t>
            </a:r>
          </a:p>
        </p:txBody>
      </p:sp>
      <p:sp>
        <p:nvSpPr>
          <p:cNvPr id="87045" name="Rectangle 5"/>
          <p:cNvSpPr>
            <a:spLocks noChangeArrowheads="1"/>
          </p:cNvSpPr>
          <p:nvPr/>
        </p:nvSpPr>
        <p:spPr bwMode="auto">
          <a:xfrm>
            <a:off x="4932363" y="2506663"/>
            <a:ext cx="4043362" cy="1903412"/>
          </a:xfrm>
          <a:prstGeom prst="rect">
            <a:avLst/>
          </a:prstGeom>
          <a:noFill/>
          <a:ln w="9525">
            <a:noFill/>
            <a:miter lim="800000"/>
            <a:headEnd/>
            <a:tailEnd/>
          </a:ln>
        </p:spPr>
        <p:txBody>
          <a:bodyPr lIns="92075" tIns="46038" rIns="92075" bIns="46038">
            <a:prstTxWarp prst="textNoShape">
              <a:avLst/>
            </a:prstTxWarp>
          </a:bodyPr>
          <a:lstStyle/>
          <a:p>
            <a:pPr eaLnBrk="1" hangingPunct="1">
              <a:spcBef>
                <a:spcPct val="20000"/>
              </a:spcBef>
              <a:buClr>
                <a:srgbClr val="AC512F"/>
              </a:buClr>
              <a:buFont typeface="Wingdings" pitchFamily="-1" charset="2"/>
              <a:buNone/>
            </a:pPr>
            <a:r>
              <a:rPr lang="en-US" sz="3000" b="1" dirty="0">
                <a:solidFill>
                  <a:srgbClr val="990000"/>
                </a:solidFill>
                <a:latin typeface="Arial" pitchFamily="-1" charset="0"/>
              </a:rPr>
              <a:t>Passive voice</a:t>
            </a:r>
            <a:endParaRPr lang="en-US" sz="3000" b="1" dirty="0">
              <a:solidFill>
                <a:schemeClr val="tx1"/>
              </a:solidFill>
              <a:latin typeface="Arial" pitchFamily="-1" charset="0"/>
            </a:endParaRPr>
          </a:p>
          <a:p>
            <a:pPr eaLnBrk="1" hangingPunct="1">
              <a:spcBef>
                <a:spcPct val="20000"/>
              </a:spcBef>
              <a:buClr>
                <a:srgbClr val="AC512F"/>
              </a:buClr>
              <a:buFont typeface="Wingdings" pitchFamily="-1" charset="2"/>
              <a:buNone/>
            </a:pPr>
            <a:r>
              <a:rPr lang="en-US" sz="2800" b="0" i="1" dirty="0">
                <a:solidFill>
                  <a:schemeClr val="tx1"/>
                </a:solidFill>
                <a:latin typeface="Arial" pitchFamily="-1" charset="0"/>
              </a:rPr>
              <a:t>Return of the DVD player </a:t>
            </a:r>
            <a:r>
              <a:rPr lang="en-US" sz="2800" b="0" i="1" u="sng" dirty="0">
                <a:solidFill>
                  <a:schemeClr val="tx1"/>
                </a:solidFill>
                <a:latin typeface="Arial" pitchFamily="-1" charset="0"/>
              </a:rPr>
              <a:t>is</a:t>
            </a:r>
            <a:r>
              <a:rPr lang="en-US" sz="2800" b="0" i="1" dirty="0">
                <a:solidFill>
                  <a:schemeClr val="tx1"/>
                </a:solidFill>
                <a:latin typeface="Arial" pitchFamily="-1" charset="0"/>
              </a:rPr>
              <a:t> not </a:t>
            </a:r>
            <a:r>
              <a:rPr lang="en-US" sz="2800" b="0" i="1" u="sng" dirty="0">
                <a:solidFill>
                  <a:schemeClr val="tx1"/>
                </a:solidFill>
                <a:latin typeface="Arial" pitchFamily="-1" charset="0"/>
              </a:rPr>
              <a:t>allowed</a:t>
            </a:r>
            <a:r>
              <a:rPr lang="en-US" sz="2800" b="0" i="1" dirty="0">
                <a:solidFill>
                  <a:schemeClr val="tx1"/>
                </a:solidFill>
                <a:latin typeface="Arial" pitchFamily="-1" charset="0"/>
              </a:rPr>
              <a:t> because . . . .</a:t>
            </a:r>
          </a:p>
        </p:txBody>
      </p:sp>
      <p:sp>
        <p:nvSpPr>
          <p:cNvPr id="87047" name="Rectangle 7"/>
          <p:cNvSpPr>
            <a:spLocks noChangeArrowheads="1"/>
          </p:cNvSpPr>
          <p:nvPr/>
        </p:nvSpPr>
        <p:spPr bwMode="auto">
          <a:xfrm>
            <a:off x="871538" y="4697413"/>
            <a:ext cx="4043362" cy="1308100"/>
          </a:xfrm>
          <a:prstGeom prst="rect">
            <a:avLst/>
          </a:prstGeom>
          <a:noFill/>
          <a:ln w="9525">
            <a:noFill/>
            <a:miter lim="800000"/>
            <a:headEnd/>
            <a:tailEnd/>
          </a:ln>
        </p:spPr>
        <p:txBody>
          <a:bodyPr lIns="92075" tIns="46038" rIns="92075" bIns="46038">
            <a:prstTxWarp prst="textNoShape">
              <a:avLst/>
            </a:prstTxWarp>
          </a:bodyPr>
          <a:lstStyle/>
          <a:p>
            <a:pPr eaLnBrk="1" hangingPunct="1">
              <a:spcBef>
                <a:spcPct val="20000"/>
              </a:spcBef>
              <a:buClr>
                <a:srgbClr val="AC512F"/>
              </a:buClr>
              <a:buFont typeface="Wingdings" pitchFamily="-1" charset="2"/>
              <a:buNone/>
            </a:pPr>
            <a:r>
              <a:rPr lang="en-US" sz="2800" b="0" i="1">
                <a:solidFill>
                  <a:schemeClr val="tx1"/>
                </a:solidFill>
                <a:latin typeface="Arial" pitchFamily="-1" charset="0"/>
              </a:rPr>
              <a:t>Ryan checked the report, but he missed the error.</a:t>
            </a:r>
          </a:p>
        </p:txBody>
      </p:sp>
      <p:sp>
        <p:nvSpPr>
          <p:cNvPr id="87048" name="Rectangle 8"/>
          <p:cNvSpPr>
            <a:spLocks noChangeArrowheads="1"/>
          </p:cNvSpPr>
          <p:nvPr/>
        </p:nvSpPr>
        <p:spPr bwMode="auto">
          <a:xfrm>
            <a:off x="4932363" y="4697413"/>
            <a:ext cx="4043362" cy="1417637"/>
          </a:xfrm>
          <a:prstGeom prst="rect">
            <a:avLst/>
          </a:prstGeom>
          <a:noFill/>
          <a:ln w="9525">
            <a:noFill/>
            <a:miter lim="800000"/>
            <a:headEnd/>
            <a:tailEnd/>
          </a:ln>
        </p:spPr>
        <p:txBody>
          <a:bodyPr lIns="92075" tIns="46038" rIns="92075" bIns="46038">
            <a:prstTxWarp prst="textNoShape">
              <a:avLst/>
            </a:prstTxWarp>
          </a:bodyPr>
          <a:lstStyle/>
          <a:p>
            <a:pPr eaLnBrk="1" hangingPunct="1">
              <a:spcBef>
                <a:spcPct val="20000"/>
              </a:spcBef>
              <a:buClr>
                <a:srgbClr val="AC512F"/>
              </a:buClr>
              <a:buFont typeface="Wingdings" pitchFamily="-1" charset="2"/>
              <a:buNone/>
            </a:pPr>
            <a:r>
              <a:rPr lang="en-US" sz="2800" b="0" i="1">
                <a:solidFill>
                  <a:schemeClr val="tx1"/>
                </a:solidFill>
                <a:latin typeface="Arial" pitchFamily="-1" charset="0"/>
              </a:rPr>
              <a:t>The report </a:t>
            </a:r>
            <a:r>
              <a:rPr lang="en-US" sz="2800" b="0" i="1" u="sng">
                <a:solidFill>
                  <a:schemeClr val="tx1"/>
                </a:solidFill>
                <a:latin typeface="Arial" pitchFamily="-1" charset="0"/>
              </a:rPr>
              <a:t>was checked,</a:t>
            </a:r>
            <a:r>
              <a:rPr lang="en-US" sz="2800" b="0" i="1">
                <a:solidFill>
                  <a:schemeClr val="tx1"/>
                </a:solidFill>
                <a:latin typeface="Arial" pitchFamily="-1" charset="0"/>
              </a:rPr>
              <a:t> but the error </a:t>
            </a:r>
            <a:r>
              <a:rPr lang="en-US" sz="2800" b="0" i="1" u="sng">
                <a:solidFill>
                  <a:schemeClr val="tx1"/>
                </a:solidFill>
                <a:latin typeface="Arial" pitchFamily="-1" charset="0"/>
              </a:rPr>
              <a:t>was missed</a:t>
            </a:r>
            <a:r>
              <a:rPr lang="en-US" sz="2800" b="0" i="1">
                <a:solidFill>
                  <a:schemeClr val="tx1"/>
                </a:solidFill>
                <a:latin typeface="Arial" pitchFamily="-1" charset="0"/>
              </a:rPr>
              <a:t>.</a:t>
            </a:r>
          </a:p>
        </p:txBody>
      </p:sp>
      <p:sp>
        <p:nvSpPr>
          <p:cNvPr id="9" name="Title 5"/>
          <p:cNvSpPr>
            <a:spLocks noGrp="1"/>
          </p:cNvSpPr>
          <p:nvPr>
            <p:ph type="title"/>
          </p:nvPr>
        </p:nvSpPr>
        <p:spPr/>
        <p:txBody>
          <a:bodyPr/>
          <a:lstStyle/>
          <a:p>
            <a:pPr eaLnBrk="1" hangingPunct="1">
              <a:defRPr/>
            </a:pPr>
            <a:r>
              <a:rPr lang="en-US" dirty="0" smtClean="0">
                <a:ea typeface="+mj-ea"/>
              </a:rPr>
              <a:t>Cushioning the Bad News</a:t>
            </a:r>
            <a:endParaRPr lang="en-US" dirty="0">
              <a:ea typeface="+mj-ea"/>
            </a:endParaRPr>
          </a:p>
        </p:txBody>
      </p:sp>
      <p:sp>
        <p:nvSpPr>
          <p:cNvPr id="55303" name="Rectangle 9"/>
          <p:cNvSpPr>
            <a:spLocks noChangeArrowheads="1"/>
          </p:cNvSpPr>
          <p:nvPr/>
        </p:nvSpPr>
        <p:spPr bwMode="auto">
          <a:xfrm>
            <a:off x="681038" y="1733550"/>
            <a:ext cx="8345487" cy="585788"/>
          </a:xfrm>
          <a:prstGeom prst="rect">
            <a:avLst/>
          </a:prstGeom>
          <a:noFill/>
          <a:ln w="9525">
            <a:noFill/>
            <a:miter lim="800000"/>
            <a:headEnd/>
            <a:tailEnd/>
          </a:ln>
        </p:spPr>
        <p:txBody>
          <a:bodyPr lIns="92075" tIns="46038" rIns="92075" bIns="46038">
            <a:prstTxWarp prst="textNoShape">
              <a:avLst/>
            </a:prstTxWarp>
            <a:spAutoFit/>
          </a:bodyPr>
          <a:lstStyle/>
          <a:p>
            <a:pPr eaLnBrk="1" hangingPunct="1">
              <a:spcBef>
                <a:spcPct val="20000"/>
              </a:spcBef>
              <a:buClr>
                <a:srgbClr val="990000"/>
              </a:buClr>
              <a:buFont typeface="Wingdings 2" pitchFamily="-1" charset="2"/>
              <a:buChar char="{"/>
            </a:pPr>
            <a:r>
              <a:rPr lang="en-US" sz="3200" b="0">
                <a:solidFill>
                  <a:schemeClr val="tx1"/>
                </a:solidFill>
                <a:latin typeface="Arial" pitchFamily="-1" charset="0"/>
              </a:rPr>
              <a:t> </a:t>
            </a:r>
            <a:r>
              <a:rPr lang="en-US" sz="3200">
                <a:solidFill>
                  <a:srgbClr val="990000"/>
                </a:solidFill>
                <a:latin typeface="Arial" pitchFamily="-1" charset="0"/>
              </a:rPr>
              <a:t>Consider using passive voice verbs.</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left)">
                                      <p:cBhvr>
                                        <p:cTn id="12" dur="500"/>
                                        <p:tgtEl>
                                          <p:spTgt spid="87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5">
                                            <p:txEl>
                                              <p:pRg st="0" end="0"/>
                                            </p:txEl>
                                          </p:spTgt>
                                        </p:tgtEl>
                                        <p:attrNameLst>
                                          <p:attrName>style.visibility</p:attrName>
                                        </p:attrNameLst>
                                      </p:cBhvr>
                                      <p:to>
                                        <p:strVal val="visible"/>
                                      </p:to>
                                    </p:set>
                                    <p:animEffect transition="in" filter="wipe(left)">
                                      <p:cBhvr>
                                        <p:cTn id="17" dur="500"/>
                                        <p:tgtEl>
                                          <p:spTgt spid="8704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45">
                                            <p:txEl>
                                              <p:pRg st="1" end="1"/>
                                            </p:txEl>
                                          </p:spTgt>
                                        </p:tgtEl>
                                        <p:attrNameLst>
                                          <p:attrName>style.visibility</p:attrName>
                                        </p:attrNameLst>
                                      </p:cBhvr>
                                      <p:to>
                                        <p:strVal val="visible"/>
                                      </p:to>
                                    </p:set>
                                    <p:animEffect transition="in" filter="wipe(left)">
                                      <p:cBhvr>
                                        <p:cTn id="22" dur="500"/>
                                        <p:tgtEl>
                                          <p:spTgt spid="8704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047">
                                            <p:txEl>
                                              <p:pRg st="0" end="0"/>
                                            </p:txEl>
                                          </p:spTgt>
                                        </p:tgtEl>
                                        <p:attrNameLst>
                                          <p:attrName>style.visibility</p:attrName>
                                        </p:attrNameLst>
                                      </p:cBhvr>
                                      <p:to>
                                        <p:strVal val="visible"/>
                                      </p:to>
                                    </p:set>
                                    <p:animEffect transition="in" filter="wipe(left)">
                                      <p:cBhvr>
                                        <p:cTn id="27" dur="500"/>
                                        <p:tgtEl>
                                          <p:spTgt spid="8704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7048">
                                            <p:txEl>
                                              <p:pRg st="0" end="0"/>
                                            </p:txEl>
                                          </p:spTgt>
                                        </p:tgtEl>
                                        <p:attrNameLst>
                                          <p:attrName>style.visibility</p:attrName>
                                        </p:attrNameLst>
                                      </p:cBhvr>
                                      <p:to>
                                        <p:strVal val="visible"/>
                                      </p:to>
                                    </p:set>
                                    <p:animEffect transition="in" filter="wipe(left)">
                                      <p:cBhvr>
                                        <p:cTn id="32" dur="500"/>
                                        <p:tgtEl>
                                          <p:spTgt spid="870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P spid="87045" grpId="0" build="p" autoUpdateAnimBg="0"/>
      <p:bldP spid="87047" grpId="0" build="p" autoUpdateAnimBg="0"/>
      <p:bldP spid="87048"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News Closing / Alternatives</a:t>
            </a:r>
            <a:endParaRPr lang="en-US" dirty="0"/>
          </a:p>
        </p:txBody>
      </p:sp>
      <p:sp>
        <p:nvSpPr>
          <p:cNvPr id="3" name="Content Placeholder 2"/>
          <p:cNvSpPr>
            <a:spLocks noGrp="1"/>
          </p:cNvSpPr>
          <p:nvPr>
            <p:ph idx="1"/>
          </p:nvPr>
        </p:nvSpPr>
        <p:spPr/>
        <p:txBody>
          <a:bodyPr/>
          <a:lstStyle/>
          <a:p>
            <a:pPr marL="0" indent="0">
              <a:lnSpc>
                <a:spcPct val="90000"/>
              </a:lnSpc>
              <a:spcBef>
                <a:spcPct val="30000"/>
              </a:spcBef>
              <a:buNone/>
            </a:pPr>
            <a:r>
              <a:rPr lang="en-US" sz="3600" dirty="0" smtClean="0">
                <a:solidFill>
                  <a:srgbClr val="800000"/>
                </a:solidFill>
                <a:ea typeface="Times New Roman" pitchFamily="-1" charset="0"/>
                <a:cs typeface="Times New Roman" pitchFamily="-1" charset="0"/>
              </a:rPr>
              <a:t>GOALS &amp; TECHNIQUES</a:t>
            </a:r>
          </a:p>
          <a:p>
            <a:pPr>
              <a:lnSpc>
                <a:spcPct val="90000"/>
              </a:lnSpc>
              <a:spcBef>
                <a:spcPct val="30000"/>
              </a:spcBef>
            </a:pPr>
            <a:r>
              <a:rPr lang="en-US" dirty="0" smtClean="0">
                <a:ea typeface="Times New Roman" pitchFamily="-1" charset="0"/>
                <a:cs typeface="Times New Roman" pitchFamily="-1" charset="0"/>
              </a:rPr>
              <a:t>Offer </a:t>
            </a:r>
            <a:r>
              <a:rPr lang="en-US" dirty="0" smtClean="0">
                <a:ea typeface="Times New Roman" pitchFamily="-1" charset="0"/>
                <a:cs typeface="Times New Roman" pitchFamily="-1" charset="0"/>
              </a:rPr>
              <a:t>the reader another way to get what’s wanted (compromise, substitute, etc.)</a:t>
            </a:r>
            <a:endParaRPr lang="en-US" dirty="0" smtClean="0"/>
          </a:p>
          <a:p>
            <a:pPr>
              <a:lnSpc>
                <a:spcPct val="90000"/>
              </a:lnSpc>
              <a:spcBef>
                <a:spcPct val="30000"/>
              </a:spcBef>
            </a:pPr>
            <a:r>
              <a:rPr lang="en-US" dirty="0" smtClean="0">
                <a:ea typeface="Times New Roman" pitchFamily="-1" charset="0"/>
                <a:cs typeface="Times New Roman" pitchFamily="-1" charset="0"/>
              </a:rPr>
              <a:t>Suggest the writer really cares about the reader.</a:t>
            </a:r>
            <a:r>
              <a:rPr lang="en-US" dirty="0" smtClean="0"/>
              <a:t> </a:t>
            </a:r>
          </a:p>
          <a:p>
            <a:pPr>
              <a:lnSpc>
                <a:spcPct val="90000"/>
              </a:lnSpc>
              <a:spcBef>
                <a:spcPct val="30000"/>
              </a:spcBef>
            </a:pPr>
            <a:r>
              <a:rPr lang="en-US" dirty="0" smtClean="0">
                <a:ea typeface="Times New Roman" pitchFamily="-1" charset="0"/>
                <a:cs typeface="Times New Roman" pitchFamily="-1" charset="0"/>
              </a:rPr>
              <a:t>Enable the reader to reestablish psychological freedom (choice).</a:t>
            </a:r>
            <a:r>
              <a:rPr lang="en-US" dirty="0" smtClean="0"/>
              <a:t> </a:t>
            </a:r>
          </a:p>
          <a:p>
            <a:pPr>
              <a:lnSpc>
                <a:spcPct val="90000"/>
              </a:lnSpc>
              <a:spcBef>
                <a:spcPct val="30000"/>
              </a:spcBef>
            </a:pPr>
            <a:r>
              <a:rPr lang="en-US" dirty="0" smtClean="0">
                <a:ea typeface="Times New Roman" pitchFamily="-1" charset="0"/>
                <a:cs typeface="Times New Roman" pitchFamily="-1" charset="0"/>
              </a:rPr>
              <a:t>End on a forward looking, positive note.</a:t>
            </a:r>
            <a:r>
              <a:rPr lang="en-US" sz="2000" dirty="0" smtClean="0"/>
              <a:t>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Persuasive: Communication goals</a:t>
            </a:r>
            <a:endParaRPr lang="en-US" dirty="0"/>
          </a:p>
        </p:txBody>
      </p:sp>
      <p:sp>
        <p:nvSpPr>
          <p:cNvPr id="3" name="Content Placeholder 2"/>
          <p:cNvSpPr>
            <a:spLocks noGrp="1"/>
          </p:cNvSpPr>
          <p:nvPr>
            <p:ph idx="1"/>
          </p:nvPr>
        </p:nvSpPr>
        <p:spPr/>
        <p:txBody>
          <a:bodyPr/>
          <a:lstStyle/>
          <a:p>
            <a:pPr marL="0" indent="0">
              <a:buNone/>
            </a:pPr>
            <a:r>
              <a:rPr lang="en-US" sz="3600" dirty="0" smtClean="0">
                <a:solidFill>
                  <a:srgbClr val="800000"/>
                </a:solidFill>
                <a:ea typeface="Arial" pitchFamily="-1" charset="0"/>
                <a:cs typeface="Arial" pitchFamily="-1" charset="0"/>
              </a:rPr>
              <a:t>GOALS</a:t>
            </a:r>
          </a:p>
          <a:p>
            <a:r>
              <a:rPr lang="en-US" sz="3200" dirty="0" smtClean="0">
                <a:ea typeface="Arial" pitchFamily="-1" charset="0"/>
                <a:cs typeface="Arial" pitchFamily="-1" charset="0"/>
              </a:rPr>
              <a:t>To </a:t>
            </a:r>
            <a:r>
              <a:rPr lang="en-US" sz="3200" dirty="0" smtClean="0">
                <a:ea typeface="Arial" pitchFamily="-1" charset="0"/>
                <a:cs typeface="Arial" pitchFamily="-1" charset="0"/>
              </a:rPr>
              <a:t>have the reader act.</a:t>
            </a:r>
            <a:endParaRPr lang="en-US" dirty="0" smtClean="0">
              <a:ea typeface="Times New Roman" pitchFamily="-1" charset="0"/>
              <a:cs typeface="Times New Roman" pitchFamily="-1" charset="0"/>
            </a:endParaRPr>
          </a:p>
          <a:p>
            <a:r>
              <a:rPr lang="en-US" sz="3200" dirty="0" smtClean="0">
                <a:ea typeface="Arial" pitchFamily="-1" charset="0"/>
                <a:cs typeface="Arial" pitchFamily="-1" charset="0"/>
              </a:rPr>
              <a:t>To provide enough information so the reader knows exactly what to do.</a:t>
            </a:r>
          </a:p>
          <a:p>
            <a:r>
              <a:rPr lang="en-US" sz="3200" dirty="0" smtClean="0">
                <a:ea typeface="Arial" pitchFamily="-1" charset="0"/>
                <a:cs typeface="Arial" pitchFamily="-1" charset="0"/>
              </a:rPr>
              <a:t>To overcome any objections that might prevent or delay action.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Begin</a:t>
            </a:r>
            <a:endParaRPr lang="en-US" dirty="0"/>
          </a:p>
        </p:txBody>
      </p:sp>
      <p:sp>
        <p:nvSpPr>
          <p:cNvPr id="3" name="Content Placeholder 2"/>
          <p:cNvSpPr>
            <a:spLocks noGrp="1"/>
          </p:cNvSpPr>
          <p:nvPr>
            <p:ph idx="1"/>
          </p:nvPr>
        </p:nvSpPr>
        <p:spPr/>
        <p:txBody>
          <a:bodyPr>
            <a:normAutofit lnSpcReduction="10000"/>
          </a:bodyPr>
          <a:lstStyle/>
          <a:p>
            <a:pPr>
              <a:lnSpc>
                <a:spcPct val="90000"/>
              </a:lnSpc>
              <a:buNone/>
            </a:pPr>
            <a:r>
              <a:rPr lang="en-US" dirty="0" smtClean="0"/>
              <a:t>Revisit </a:t>
            </a:r>
            <a:r>
              <a:rPr lang="en-US" dirty="0" smtClean="0">
                <a:sym typeface="Wingdings" pitchFamily="-1" charset="2"/>
              </a:rPr>
              <a:t>PAGOS</a:t>
            </a:r>
          </a:p>
          <a:p>
            <a:pPr>
              <a:lnSpc>
                <a:spcPct val="90000"/>
              </a:lnSpc>
              <a:buNone/>
            </a:pPr>
            <a:r>
              <a:rPr lang="en-US" dirty="0" smtClean="0">
                <a:sym typeface="Wingdings" pitchFamily="-1" charset="2"/>
              </a:rPr>
              <a:t>Specific purpose </a:t>
            </a:r>
            <a:r>
              <a:rPr lang="en-US" b="1" dirty="0" smtClean="0">
                <a:sym typeface="Wingdings" pitchFamily="-1" charset="2"/>
              </a:rPr>
              <a:t>may</a:t>
            </a:r>
            <a:r>
              <a:rPr lang="en-US" dirty="0" smtClean="0">
                <a:sym typeface="Wingdings" pitchFamily="-1" charset="2"/>
              </a:rPr>
              <a:t> determine organization</a:t>
            </a:r>
          </a:p>
          <a:p>
            <a:pPr>
              <a:lnSpc>
                <a:spcPct val="90000"/>
              </a:lnSpc>
              <a:buNone/>
            </a:pPr>
            <a:r>
              <a:rPr lang="en-US" dirty="0" smtClean="0">
                <a:sym typeface="Wingdings" pitchFamily="-1" charset="2"/>
              </a:rPr>
              <a:t>	(what is it asking for? What is it doing?) adjustment, claim, request, complaint, inquiry, response, “to-file”, etc. </a:t>
            </a:r>
          </a:p>
          <a:p>
            <a:pPr>
              <a:lnSpc>
                <a:spcPct val="90000"/>
              </a:lnSpc>
              <a:buNone/>
            </a:pPr>
            <a:r>
              <a:rPr lang="en-US" dirty="0" smtClean="0">
                <a:sym typeface="Wingdings" pitchFamily="-1" charset="2"/>
              </a:rPr>
              <a:t>Determine whether correspondence is:</a:t>
            </a:r>
          </a:p>
          <a:p>
            <a:pPr>
              <a:lnSpc>
                <a:spcPct val="90000"/>
              </a:lnSpc>
            </a:pPr>
            <a:r>
              <a:rPr lang="en-US" dirty="0" smtClean="0">
                <a:sym typeface="Wingdings" pitchFamily="-1" charset="2"/>
              </a:rPr>
              <a:t>good news / positive / neutral</a:t>
            </a:r>
          </a:p>
          <a:p>
            <a:pPr>
              <a:lnSpc>
                <a:spcPct val="90000"/>
              </a:lnSpc>
            </a:pPr>
            <a:r>
              <a:rPr lang="en-US" dirty="0" smtClean="0">
                <a:sym typeface="Wingdings" pitchFamily="-1" charset="2"/>
              </a:rPr>
              <a:t>bad news / negative</a:t>
            </a:r>
          </a:p>
          <a:p>
            <a:pPr>
              <a:lnSpc>
                <a:spcPct val="90000"/>
              </a:lnSpc>
            </a:pPr>
            <a:r>
              <a:rPr lang="en-US" dirty="0" smtClean="0">
                <a:sym typeface="Wingdings" pitchFamily="-1" charset="2"/>
              </a:rPr>
              <a:t>persuasive / sales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Persuasive: </a:t>
            </a:r>
            <a:r>
              <a:rPr lang="en-US" dirty="0" smtClean="0">
                <a:solidFill>
                  <a:srgbClr val="800000"/>
                </a:solidFill>
              </a:rPr>
              <a:t>General </a:t>
            </a:r>
            <a:r>
              <a:rPr lang="en-US" dirty="0" smtClean="0"/>
              <a:t>organization</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hlink"/>
                </a:solidFill>
                <a:sym typeface="Wingdings" pitchFamily="-1" charset="2"/>
              </a:rPr>
              <a:t>ORGANIZATION</a:t>
            </a:r>
          </a:p>
          <a:p>
            <a:r>
              <a:rPr lang="en-US" dirty="0" smtClean="0">
                <a:solidFill>
                  <a:schemeClr val="hlink"/>
                </a:solidFill>
                <a:sym typeface="Wingdings" pitchFamily="-1" charset="2"/>
              </a:rPr>
              <a:t>Opening</a:t>
            </a:r>
            <a:r>
              <a:rPr lang="en-US" dirty="0" smtClean="0">
                <a:solidFill>
                  <a:schemeClr val="hlink"/>
                </a:solidFill>
                <a:sym typeface="Wingdings" pitchFamily="-1" charset="2"/>
              </a:rPr>
              <a:t>:</a:t>
            </a:r>
            <a:r>
              <a:rPr lang="en-US" dirty="0" smtClean="0">
                <a:sym typeface="Wingdings" pitchFamily="-1" charset="2"/>
              </a:rPr>
              <a:t> Problem statement? Hook? Detail? Situation/Context?  Request?</a:t>
            </a:r>
          </a:p>
          <a:p>
            <a:pPr lvl="1"/>
            <a:r>
              <a:rPr lang="en-US" dirty="0" smtClean="0">
                <a:ea typeface="ＭＳ Ｐゴシック" pitchFamily="-1" charset="-128"/>
                <a:sym typeface="Wingdings" pitchFamily="-1" charset="2"/>
              </a:rPr>
              <a:t>LINK TO READER BENEFIT</a:t>
            </a:r>
          </a:p>
          <a:p>
            <a:r>
              <a:rPr lang="en-US" dirty="0" smtClean="0">
                <a:solidFill>
                  <a:schemeClr val="hlink"/>
                </a:solidFill>
                <a:sym typeface="Wingdings" pitchFamily="-1" charset="2"/>
              </a:rPr>
              <a:t>Body:</a:t>
            </a:r>
            <a:r>
              <a:rPr lang="en-US" dirty="0" smtClean="0">
                <a:sym typeface="Wingdings" pitchFamily="-1" charset="2"/>
              </a:rPr>
              <a:t> details, reasons, etc.</a:t>
            </a:r>
          </a:p>
          <a:p>
            <a:r>
              <a:rPr lang="en-US" dirty="0" smtClean="0">
                <a:solidFill>
                  <a:schemeClr val="hlink"/>
                </a:solidFill>
                <a:sym typeface="Wingdings" pitchFamily="-1" charset="2"/>
              </a:rPr>
              <a:t>Close:</a:t>
            </a:r>
            <a:r>
              <a:rPr lang="en-US" dirty="0" smtClean="0">
                <a:sym typeface="Wingdings" pitchFamily="-1" charset="2"/>
              </a:rPr>
              <a:t> restate request, idea</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Persuasive: </a:t>
            </a:r>
            <a:r>
              <a:rPr lang="en-US" dirty="0" smtClean="0">
                <a:solidFill>
                  <a:srgbClr val="800000"/>
                </a:solidFill>
              </a:rPr>
              <a:t>COLD </a:t>
            </a:r>
            <a:r>
              <a:rPr lang="en-US" dirty="0" smtClean="0"/>
              <a:t>organization</a:t>
            </a:r>
            <a:endParaRPr lang="en-US" dirty="0"/>
          </a:p>
        </p:txBody>
      </p:sp>
      <p:sp>
        <p:nvSpPr>
          <p:cNvPr id="3" name="Content Placeholder 2"/>
          <p:cNvSpPr>
            <a:spLocks noGrp="1"/>
          </p:cNvSpPr>
          <p:nvPr>
            <p:ph sz="half" idx="1"/>
          </p:nvPr>
        </p:nvSpPr>
        <p:spPr/>
        <p:txBody>
          <a:bodyPr/>
          <a:lstStyle/>
          <a:p>
            <a:endParaRPr lang="en-US" smtClean="0"/>
          </a:p>
          <a:p>
            <a:endParaRPr lang="en-US" dirty="0" smtClean="0"/>
          </a:p>
        </p:txBody>
      </p:sp>
      <p:sp>
        <p:nvSpPr>
          <p:cNvPr id="13" name="Content Placeholder 12"/>
          <p:cNvSpPr>
            <a:spLocks noGrp="1"/>
          </p:cNvSpPr>
          <p:nvPr>
            <p:ph sz="half" idx="2"/>
          </p:nvPr>
        </p:nvSpPr>
        <p:spPr>
          <a:xfrm>
            <a:off x="301752" y="1600200"/>
            <a:ext cx="8689848" cy="4724400"/>
          </a:xfrm>
        </p:spPr>
        <p:txBody>
          <a:bodyPr>
            <a:normAutofit/>
          </a:bodyPr>
          <a:lstStyle/>
          <a:p>
            <a:pPr algn="ctr">
              <a:lnSpc>
                <a:spcPct val="90000"/>
              </a:lnSpc>
              <a:buClr>
                <a:schemeClr val="bg1"/>
              </a:buClr>
              <a:buNone/>
            </a:pPr>
            <a:r>
              <a:rPr lang="en-US" sz="6000" b="1" dirty="0" smtClean="0">
                <a:solidFill>
                  <a:srgbClr val="800000"/>
                </a:solidFill>
              </a:rPr>
              <a:t>AIDA</a:t>
            </a:r>
            <a:endParaRPr lang="en-US" sz="4000" b="1" dirty="0" smtClean="0">
              <a:solidFill>
                <a:srgbClr val="800000"/>
              </a:solidFill>
            </a:endParaRPr>
          </a:p>
          <a:p>
            <a:pPr algn="ctr">
              <a:lnSpc>
                <a:spcPct val="90000"/>
              </a:lnSpc>
              <a:buClr>
                <a:schemeClr val="bg1"/>
              </a:buClr>
              <a:buNone/>
            </a:pPr>
            <a:endParaRPr lang="en-US" sz="4000" b="1" dirty="0" smtClean="0"/>
          </a:p>
          <a:p>
            <a:pPr algn="ctr">
              <a:lnSpc>
                <a:spcPct val="90000"/>
              </a:lnSpc>
              <a:buClr>
                <a:schemeClr val="bg1"/>
              </a:buClr>
              <a:buNone/>
            </a:pPr>
            <a:r>
              <a:rPr lang="en-US" sz="4000" b="1" dirty="0" smtClean="0">
                <a:solidFill>
                  <a:srgbClr val="800000"/>
                </a:solidFill>
              </a:rPr>
              <a:t>A</a:t>
            </a:r>
            <a:r>
              <a:rPr lang="en-US" sz="4000" b="1" dirty="0" smtClean="0"/>
              <a:t>ttention</a:t>
            </a:r>
          </a:p>
          <a:p>
            <a:pPr algn="ctr">
              <a:lnSpc>
                <a:spcPct val="90000"/>
              </a:lnSpc>
              <a:buClr>
                <a:schemeClr val="bg1"/>
              </a:buClr>
              <a:buNone/>
            </a:pPr>
            <a:r>
              <a:rPr lang="en-US" sz="4000" b="1" dirty="0" smtClean="0">
                <a:solidFill>
                  <a:srgbClr val="800000"/>
                </a:solidFill>
              </a:rPr>
              <a:t>I</a:t>
            </a:r>
            <a:r>
              <a:rPr lang="en-US" sz="4000" b="1" dirty="0" smtClean="0"/>
              <a:t>nterest</a:t>
            </a:r>
          </a:p>
          <a:p>
            <a:pPr algn="ctr">
              <a:lnSpc>
                <a:spcPct val="90000"/>
              </a:lnSpc>
              <a:buClr>
                <a:schemeClr val="bg1"/>
              </a:buClr>
              <a:buNone/>
            </a:pPr>
            <a:r>
              <a:rPr lang="en-US" sz="4000" b="1" dirty="0" smtClean="0">
                <a:solidFill>
                  <a:srgbClr val="800000"/>
                </a:solidFill>
              </a:rPr>
              <a:t>D</a:t>
            </a:r>
            <a:r>
              <a:rPr lang="en-US" sz="4000" b="1" dirty="0" smtClean="0"/>
              <a:t>esire</a:t>
            </a:r>
          </a:p>
          <a:p>
            <a:pPr algn="ctr">
              <a:lnSpc>
                <a:spcPct val="90000"/>
              </a:lnSpc>
              <a:buClr>
                <a:schemeClr val="bg1"/>
              </a:buClr>
              <a:buNone/>
            </a:pPr>
            <a:r>
              <a:rPr lang="en-US" sz="4000" b="1" dirty="0" smtClean="0">
                <a:solidFill>
                  <a:srgbClr val="800000"/>
                </a:solidFill>
              </a:rPr>
              <a:t>A</a:t>
            </a:r>
            <a:r>
              <a:rPr lang="en-US" sz="4000" b="1" dirty="0" smtClean="0"/>
              <a:t>ction</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Persuasive: </a:t>
            </a:r>
            <a:r>
              <a:rPr lang="en-US" dirty="0" smtClean="0">
                <a:solidFill>
                  <a:srgbClr val="800000"/>
                </a:solidFill>
              </a:rPr>
              <a:t>COLD </a:t>
            </a:r>
            <a:r>
              <a:rPr lang="en-US" dirty="0" smtClean="0"/>
              <a:t>organization</a:t>
            </a:r>
            <a:endParaRPr lang="en-US" dirty="0"/>
          </a:p>
        </p:txBody>
      </p:sp>
      <p:sp>
        <p:nvSpPr>
          <p:cNvPr id="3" name="Content Placeholder 2"/>
          <p:cNvSpPr>
            <a:spLocks noGrp="1"/>
          </p:cNvSpPr>
          <p:nvPr>
            <p:ph sz="half" idx="1"/>
          </p:nvPr>
        </p:nvSpPr>
        <p:spPr/>
        <p:txBody>
          <a:bodyPr/>
          <a:lstStyle/>
          <a:p>
            <a:endParaRPr lang="en-US" smtClean="0"/>
          </a:p>
          <a:p>
            <a:endParaRPr lang="en-US" dirty="0" smtClean="0"/>
          </a:p>
        </p:txBody>
      </p:sp>
      <p:sp>
        <p:nvSpPr>
          <p:cNvPr id="13" name="Content Placeholder 12"/>
          <p:cNvSpPr>
            <a:spLocks noGrp="1"/>
          </p:cNvSpPr>
          <p:nvPr>
            <p:ph sz="half" idx="2"/>
          </p:nvPr>
        </p:nvSpPr>
        <p:spPr>
          <a:xfrm>
            <a:off x="301752" y="1600200"/>
            <a:ext cx="8689848" cy="4724400"/>
          </a:xfrm>
        </p:spPr>
        <p:txBody>
          <a:bodyPr>
            <a:normAutofit/>
          </a:bodyPr>
          <a:lstStyle/>
          <a:p>
            <a:pPr>
              <a:lnSpc>
                <a:spcPct val="90000"/>
              </a:lnSpc>
              <a:buClr>
                <a:schemeClr val="bg1"/>
              </a:buClr>
              <a:buNone/>
            </a:pPr>
            <a:r>
              <a:rPr lang="en-US" sz="4000" b="1" dirty="0" smtClean="0"/>
              <a:t>Capture the </a:t>
            </a:r>
            <a:r>
              <a:rPr lang="en-US" sz="4000" b="1" dirty="0" smtClean="0">
                <a:solidFill>
                  <a:srgbClr val="800000"/>
                </a:solidFill>
              </a:rPr>
              <a:t>ATTENTION </a:t>
            </a:r>
            <a:r>
              <a:rPr lang="en-US" sz="4000" b="1" dirty="0" smtClean="0"/>
              <a:t>of the reader.</a:t>
            </a:r>
            <a:r>
              <a:rPr lang="en-US" sz="4000" dirty="0" smtClean="0"/>
              <a:t> </a:t>
            </a:r>
          </a:p>
          <a:p>
            <a:pPr>
              <a:lnSpc>
                <a:spcPct val="90000"/>
              </a:lnSpc>
              <a:buClr>
                <a:schemeClr val="bg1"/>
              </a:buClr>
              <a:buNone/>
            </a:pPr>
            <a:endParaRPr lang="en-US" sz="1600" dirty="0" smtClean="0"/>
          </a:p>
          <a:p>
            <a:pPr>
              <a:lnSpc>
                <a:spcPct val="90000"/>
              </a:lnSpc>
              <a:buClr>
                <a:schemeClr val="bg1"/>
              </a:buClr>
              <a:buNone/>
            </a:pPr>
            <a:r>
              <a:rPr lang="en-US" sz="4400" dirty="0" smtClean="0"/>
              <a:t>	</a:t>
            </a:r>
            <a:r>
              <a:rPr lang="en-US" sz="4000" dirty="0" smtClean="0"/>
              <a:t>Offer something valuable, promise a benefit, ask a question, provide a quotation, and so forth</a:t>
            </a: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Persuasive: </a:t>
            </a:r>
            <a:r>
              <a:rPr lang="en-US" dirty="0" smtClean="0">
                <a:solidFill>
                  <a:srgbClr val="800000"/>
                </a:solidFill>
              </a:rPr>
              <a:t>COLD </a:t>
            </a:r>
            <a:r>
              <a:rPr lang="en-US" dirty="0" smtClean="0"/>
              <a:t>organization</a:t>
            </a:r>
            <a:endParaRPr lang="en-US" dirty="0"/>
          </a:p>
        </p:txBody>
      </p:sp>
      <p:sp>
        <p:nvSpPr>
          <p:cNvPr id="3" name="Content Placeholder 2"/>
          <p:cNvSpPr>
            <a:spLocks noGrp="1"/>
          </p:cNvSpPr>
          <p:nvPr>
            <p:ph sz="half" idx="1"/>
          </p:nvPr>
        </p:nvSpPr>
        <p:spPr/>
        <p:txBody>
          <a:bodyPr/>
          <a:lstStyle/>
          <a:p>
            <a:endParaRPr lang="en-US" smtClean="0"/>
          </a:p>
          <a:p>
            <a:endParaRPr lang="en-US" dirty="0" smtClean="0"/>
          </a:p>
        </p:txBody>
      </p:sp>
      <p:sp>
        <p:nvSpPr>
          <p:cNvPr id="13" name="Content Placeholder 12"/>
          <p:cNvSpPr>
            <a:spLocks noGrp="1"/>
          </p:cNvSpPr>
          <p:nvPr>
            <p:ph sz="half" idx="2"/>
          </p:nvPr>
        </p:nvSpPr>
        <p:spPr>
          <a:xfrm>
            <a:off x="301752" y="1600200"/>
            <a:ext cx="8689848" cy="4724400"/>
          </a:xfrm>
        </p:spPr>
        <p:txBody>
          <a:bodyPr>
            <a:normAutofit/>
          </a:bodyPr>
          <a:lstStyle/>
          <a:p>
            <a:pPr>
              <a:lnSpc>
                <a:spcPct val="90000"/>
              </a:lnSpc>
              <a:buClr>
                <a:schemeClr val="bg1"/>
              </a:buClr>
              <a:buNone/>
            </a:pPr>
            <a:r>
              <a:rPr lang="en-US" sz="4000" b="1" dirty="0" smtClean="0"/>
              <a:t>Build </a:t>
            </a:r>
            <a:r>
              <a:rPr lang="en-US" sz="4000" b="1" dirty="0" smtClean="0">
                <a:solidFill>
                  <a:srgbClr val="800000"/>
                </a:solidFill>
              </a:rPr>
              <a:t>INTEREST</a:t>
            </a:r>
            <a:r>
              <a:rPr lang="en-US" sz="4000" b="1" dirty="0" smtClean="0"/>
              <a:t>.</a:t>
            </a:r>
          </a:p>
          <a:p>
            <a:pPr>
              <a:buClr>
                <a:schemeClr val="bg1"/>
              </a:buClr>
              <a:buNone/>
            </a:pPr>
            <a:r>
              <a:rPr lang="en-US" sz="4000" dirty="0" smtClean="0"/>
              <a:t>	Emphasize a central selling point. Make </a:t>
            </a:r>
            <a:r>
              <a:rPr lang="en-US" sz="4000" u="sng" dirty="0" smtClean="0"/>
              <a:t>rational and emotional appeals</a:t>
            </a: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Persuasive: </a:t>
            </a:r>
            <a:r>
              <a:rPr lang="en-US" dirty="0" smtClean="0">
                <a:solidFill>
                  <a:srgbClr val="800000"/>
                </a:solidFill>
              </a:rPr>
              <a:t>COLD </a:t>
            </a:r>
            <a:r>
              <a:rPr lang="en-US" dirty="0" smtClean="0"/>
              <a:t>organization</a:t>
            </a:r>
            <a:endParaRPr lang="en-US" dirty="0"/>
          </a:p>
        </p:txBody>
      </p:sp>
      <p:sp>
        <p:nvSpPr>
          <p:cNvPr id="3" name="Content Placeholder 2"/>
          <p:cNvSpPr>
            <a:spLocks noGrp="1"/>
          </p:cNvSpPr>
          <p:nvPr>
            <p:ph sz="half" idx="1"/>
          </p:nvPr>
        </p:nvSpPr>
        <p:spPr>
          <a:xfrm>
            <a:off x="304800" y="1600200"/>
            <a:ext cx="8185194" cy="4724400"/>
          </a:xfrm>
        </p:spPr>
        <p:txBody>
          <a:bodyPr/>
          <a:lstStyle/>
          <a:p>
            <a:pPr>
              <a:buNone/>
            </a:pPr>
            <a:r>
              <a:rPr lang="en-US" sz="3600" b="1" dirty="0" smtClean="0"/>
              <a:t>Elicit </a:t>
            </a:r>
            <a:r>
              <a:rPr lang="en-US" sz="3600" b="1" dirty="0" smtClean="0">
                <a:solidFill>
                  <a:srgbClr val="800000"/>
                </a:solidFill>
              </a:rPr>
              <a:t>DESIRE</a:t>
            </a:r>
            <a:r>
              <a:rPr lang="en-US" sz="3600" b="1" dirty="0" smtClean="0"/>
              <a:t>.</a:t>
            </a:r>
            <a:r>
              <a:rPr lang="en-US" sz="900" b="1" dirty="0" smtClean="0"/>
              <a:t/>
            </a:r>
            <a:br>
              <a:rPr lang="en-US" sz="900" b="1" dirty="0" smtClean="0"/>
            </a:br>
            <a:endParaRPr lang="en-US" sz="900" b="1" dirty="0" smtClean="0"/>
          </a:p>
          <a:p>
            <a:pPr>
              <a:buNone/>
            </a:pPr>
            <a:r>
              <a:rPr lang="en-US" sz="3600" dirty="0" smtClean="0"/>
              <a:t>   To </a:t>
            </a:r>
            <a:r>
              <a:rPr lang="en-US" sz="3600" u="sng" dirty="0" smtClean="0"/>
              <a:t>reduce resistance</a:t>
            </a:r>
            <a:r>
              <a:rPr lang="en-US" sz="3600" dirty="0" smtClean="0"/>
              <a:t>, use testimonials, money-back guarantees, free samples, performance tests, or other techniques.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Persuasive: </a:t>
            </a:r>
            <a:r>
              <a:rPr lang="en-US" dirty="0" smtClean="0">
                <a:solidFill>
                  <a:srgbClr val="800000"/>
                </a:solidFill>
              </a:rPr>
              <a:t>COLD </a:t>
            </a:r>
            <a:r>
              <a:rPr lang="en-US" dirty="0" smtClean="0"/>
              <a:t>organization</a:t>
            </a:r>
            <a:endParaRPr lang="en-US" dirty="0"/>
          </a:p>
        </p:txBody>
      </p:sp>
      <p:sp>
        <p:nvSpPr>
          <p:cNvPr id="3" name="Content Placeholder 2"/>
          <p:cNvSpPr>
            <a:spLocks noGrp="1"/>
          </p:cNvSpPr>
          <p:nvPr>
            <p:ph sz="half" idx="1"/>
          </p:nvPr>
        </p:nvSpPr>
        <p:spPr>
          <a:xfrm>
            <a:off x="304800" y="1600200"/>
            <a:ext cx="8019536" cy="4724400"/>
          </a:xfrm>
        </p:spPr>
        <p:txBody>
          <a:bodyPr/>
          <a:lstStyle/>
          <a:p>
            <a:pPr>
              <a:buClr>
                <a:schemeClr val="bg1"/>
              </a:buClr>
              <a:buNone/>
            </a:pPr>
            <a:r>
              <a:rPr lang="en-US" sz="3600" b="1" dirty="0" smtClean="0"/>
              <a:t>Motivate </a:t>
            </a:r>
            <a:r>
              <a:rPr lang="en-US" sz="3600" b="1" dirty="0" smtClean="0">
                <a:solidFill>
                  <a:srgbClr val="800000"/>
                </a:solidFill>
              </a:rPr>
              <a:t>ACTION</a:t>
            </a:r>
            <a:r>
              <a:rPr lang="en-US" sz="3600" b="1" dirty="0" smtClean="0"/>
              <a:t>.</a:t>
            </a:r>
            <a:r>
              <a:rPr lang="en-US" sz="4000" dirty="0" smtClean="0"/>
              <a:t> </a:t>
            </a:r>
          </a:p>
          <a:p>
            <a:pPr>
              <a:buClr>
                <a:schemeClr val="bg1"/>
              </a:buClr>
              <a:buNone/>
            </a:pPr>
            <a:endParaRPr lang="en-US" sz="1400" dirty="0" smtClean="0"/>
          </a:p>
          <a:p>
            <a:pPr>
              <a:buClr>
                <a:schemeClr val="bg1"/>
              </a:buClr>
              <a:buNone/>
            </a:pPr>
            <a:r>
              <a:rPr lang="en-US" sz="4000" dirty="0" smtClean="0"/>
              <a:t>	</a:t>
            </a:r>
            <a:r>
              <a:rPr lang="en-US" sz="3600" dirty="0" smtClean="0"/>
              <a:t>Offer a gift, promise an incentive, limit the offer, set a deadline, or guarantee satisfaction. Include a P.S. with a special inducement. </a:t>
            </a:r>
            <a:r>
              <a:rPr lang="en-US" sz="4000" dirty="0" smtClean="0"/>
              <a:t>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4782"/>
            <a:ext cx="8229600" cy="1143000"/>
          </a:xfrm>
          <a:noFill/>
        </p:spPr>
        <p:txBody>
          <a:bodyPr lIns="90488" tIns="44450" rIns="90488" bIns="44450" anchor="b">
            <a:normAutofit/>
          </a:bodyPr>
          <a:lstStyle/>
          <a:p>
            <a:pPr eaLnBrk="1" hangingPunct="1"/>
            <a:r>
              <a:rPr lang="en-US" b="1" dirty="0" smtClean="0"/>
              <a:t>Persuasive: Reader </a:t>
            </a:r>
            <a:r>
              <a:rPr lang="en-US" b="1" dirty="0"/>
              <a:t>Benefits</a:t>
            </a:r>
          </a:p>
        </p:txBody>
      </p:sp>
      <p:sp>
        <p:nvSpPr>
          <p:cNvPr id="48131" name="Rectangle 3"/>
          <p:cNvSpPr>
            <a:spLocks noGrp="1" noChangeArrowheads="1"/>
          </p:cNvSpPr>
          <p:nvPr>
            <p:ph type="body" idx="1"/>
          </p:nvPr>
        </p:nvSpPr>
        <p:spPr>
          <a:noFill/>
        </p:spPr>
        <p:txBody>
          <a:bodyPr lIns="90488" tIns="44450" rIns="90488" bIns="44450"/>
          <a:lstStyle/>
          <a:p>
            <a:pPr eaLnBrk="1" hangingPunct="1"/>
            <a:r>
              <a:rPr lang="en-US" dirty="0"/>
              <a:t> Benefits and advantages the reader gets from</a:t>
            </a:r>
          </a:p>
          <a:p>
            <a:pPr lvl="1" eaLnBrk="1" hangingPunct="1">
              <a:buClr>
                <a:srgbClr val="336600"/>
              </a:buClr>
            </a:pPr>
            <a:r>
              <a:rPr lang="en-US" dirty="0">
                <a:ea typeface="ＭＳ Ｐゴシック" pitchFamily="-1" charset="-128"/>
              </a:rPr>
              <a:t>using your services</a:t>
            </a:r>
          </a:p>
          <a:p>
            <a:pPr lvl="1" eaLnBrk="1" hangingPunct="1">
              <a:buClr>
                <a:srgbClr val="336600"/>
              </a:buClr>
            </a:pPr>
            <a:r>
              <a:rPr lang="en-US" dirty="0">
                <a:ea typeface="ＭＳ Ｐゴシック" pitchFamily="-1" charset="-128"/>
              </a:rPr>
              <a:t>buying your products</a:t>
            </a:r>
          </a:p>
          <a:p>
            <a:pPr lvl="1" eaLnBrk="1" hangingPunct="1">
              <a:buClr>
                <a:srgbClr val="336600"/>
              </a:buClr>
            </a:pPr>
            <a:r>
              <a:rPr lang="en-US" dirty="0">
                <a:ea typeface="ＭＳ Ｐゴシック" pitchFamily="-1" charset="-128"/>
              </a:rPr>
              <a:t>following your policies</a:t>
            </a:r>
          </a:p>
          <a:p>
            <a:pPr lvl="1" eaLnBrk="1" hangingPunct="1">
              <a:buClr>
                <a:srgbClr val="336600"/>
              </a:buClr>
            </a:pPr>
            <a:r>
              <a:rPr lang="en-US" dirty="0">
                <a:ea typeface="ＭＳ Ｐゴシック" pitchFamily="-1" charset="-128"/>
              </a:rPr>
              <a:t>adopting your ideas</a:t>
            </a:r>
          </a:p>
          <a:p>
            <a:pPr eaLnBrk="1" hangingPunct="1"/>
            <a:r>
              <a:rPr lang="en-US" dirty="0"/>
              <a:t>Demonstrate your concern for quality and meeting customers’ needs</a:t>
            </a:r>
          </a:p>
          <a:p>
            <a:pPr eaLnBrk="1" hangingPunct="1"/>
            <a:endParaRPr lang="en-US" dirty="0"/>
          </a:p>
          <a:p>
            <a:pPr lvl="1" eaLnBrk="1" hangingPunct="1">
              <a:buClr>
                <a:srgbClr val="336600"/>
              </a:buClr>
            </a:pPr>
            <a:endParaRPr lang="en-US" dirty="0">
              <a:ea typeface="ＭＳ Ｐゴシック" pitchFamily="-1" charset="-128"/>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1418"/>
            <a:ext cx="8229600" cy="1143000"/>
          </a:xfrm>
          <a:noFill/>
        </p:spPr>
        <p:txBody>
          <a:bodyPr lIns="90488" tIns="44450" rIns="90488" bIns="44450" anchor="b"/>
          <a:lstStyle/>
          <a:p>
            <a:pPr eaLnBrk="1" hangingPunct="1"/>
            <a:r>
              <a:rPr lang="en-US" b="1" dirty="0"/>
              <a:t> Good Reader Benefits are</a:t>
            </a:r>
          </a:p>
        </p:txBody>
      </p:sp>
      <p:sp>
        <p:nvSpPr>
          <p:cNvPr id="50179" name="Rectangle 3"/>
          <p:cNvSpPr>
            <a:spLocks noGrp="1" noChangeArrowheads="1"/>
          </p:cNvSpPr>
          <p:nvPr>
            <p:ph type="body" idx="1"/>
          </p:nvPr>
        </p:nvSpPr>
        <p:spPr>
          <a:noFill/>
        </p:spPr>
        <p:txBody>
          <a:bodyPr lIns="90488" tIns="44450" rIns="90488" bIns="44450"/>
          <a:lstStyle/>
          <a:p>
            <a:pPr eaLnBrk="1" hangingPunct="1"/>
            <a:r>
              <a:rPr lang="en-US" dirty="0"/>
              <a:t>Adapted to the audience</a:t>
            </a:r>
          </a:p>
          <a:p>
            <a:pPr lvl="1" eaLnBrk="1" hangingPunct="1">
              <a:buClr>
                <a:srgbClr val="336600"/>
              </a:buClr>
            </a:pPr>
            <a:r>
              <a:rPr lang="en-US" dirty="0">
                <a:ea typeface="ＭＳ Ｐゴシック" pitchFamily="-1" charset="-128"/>
              </a:rPr>
              <a:t>Saving money vs. saving time</a:t>
            </a:r>
          </a:p>
          <a:p>
            <a:pPr eaLnBrk="1" hangingPunct="1"/>
            <a:r>
              <a:rPr lang="en-US" dirty="0"/>
              <a:t>Developed using logic and details</a:t>
            </a:r>
          </a:p>
          <a:p>
            <a:pPr lvl="1" eaLnBrk="1" hangingPunct="1">
              <a:buClr>
                <a:srgbClr val="336600"/>
              </a:buClr>
            </a:pPr>
            <a:r>
              <a:rPr lang="en-US" dirty="0">
                <a:ea typeface="ＭＳ Ｐゴシック" pitchFamily="-1" charset="-128"/>
              </a:rPr>
              <a:t>Accurate</a:t>
            </a:r>
          </a:p>
          <a:p>
            <a:pPr lvl="1" eaLnBrk="1" hangingPunct="1">
              <a:buClr>
                <a:srgbClr val="336600"/>
              </a:buClr>
            </a:pPr>
            <a:r>
              <a:rPr lang="en-US" dirty="0">
                <a:ea typeface="ＭＳ Ｐゴシック" pitchFamily="-1" charset="-128"/>
              </a:rPr>
              <a:t>Detailed</a:t>
            </a:r>
          </a:p>
          <a:p>
            <a:pPr eaLnBrk="1" hangingPunct="1"/>
            <a:r>
              <a:rPr lang="en-US" dirty="0"/>
              <a:t>Phrased in You-Attitude</a:t>
            </a:r>
          </a:p>
          <a:p>
            <a:pPr eaLnBrk="1" hangingPunct="1"/>
            <a:r>
              <a:rPr lang="en-US" dirty="0"/>
              <a:t>Benefits are often “frontloaded”</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Positive/</a:t>
            </a:r>
            <a:r>
              <a:rPr lang="en-US" dirty="0" smtClean="0"/>
              <a:t>Neutral</a:t>
            </a:r>
            <a:endParaRPr lang="en-US" dirty="0"/>
          </a:p>
        </p:txBody>
      </p:sp>
      <p:sp>
        <p:nvSpPr>
          <p:cNvPr id="3" name="Content Placeholder 2"/>
          <p:cNvSpPr>
            <a:spLocks noGrp="1"/>
          </p:cNvSpPr>
          <p:nvPr>
            <p:ph idx="1"/>
          </p:nvPr>
        </p:nvSpPr>
        <p:spPr>
          <a:xfrm>
            <a:off x="304800" y="1554162"/>
            <a:ext cx="8686800" cy="5059712"/>
          </a:xfrm>
        </p:spPr>
        <p:txBody>
          <a:bodyPr>
            <a:normAutofit lnSpcReduction="10000"/>
          </a:bodyPr>
          <a:lstStyle/>
          <a:p>
            <a:pPr marL="0" indent="0">
              <a:buNone/>
            </a:pPr>
            <a:r>
              <a:rPr lang="en-US" sz="3900" dirty="0" smtClean="0">
                <a:solidFill>
                  <a:srgbClr val="800000"/>
                </a:solidFill>
              </a:rPr>
              <a:t>GOALS</a:t>
            </a:r>
          </a:p>
          <a:p>
            <a:pPr lvl="1"/>
            <a:r>
              <a:rPr lang="en-US" sz="3200" dirty="0" smtClean="0"/>
              <a:t>Communicate clearly, accurately, and quickly</a:t>
            </a:r>
          </a:p>
          <a:p>
            <a:pPr lvl="1"/>
            <a:r>
              <a:rPr lang="en-US" sz="3200" dirty="0" smtClean="0"/>
              <a:t>Maintain goodwill</a:t>
            </a:r>
          </a:p>
          <a:p>
            <a:endParaRPr lang="en-US" dirty="0"/>
          </a:p>
          <a:p>
            <a:pPr marL="0" indent="0">
              <a:buNone/>
            </a:pPr>
            <a:r>
              <a:rPr lang="en-US" sz="3900" dirty="0" smtClean="0">
                <a:solidFill>
                  <a:srgbClr val="800000"/>
                </a:solidFill>
              </a:rPr>
              <a:t>ORGANIZATION: </a:t>
            </a:r>
            <a:r>
              <a:rPr lang="en-US" sz="3900" dirty="0" smtClean="0">
                <a:solidFill>
                  <a:srgbClr val="800000"/>
                </a:solidFill>
                <a:sym typeface="Wingdings" pitchFamily="-1" charset="2"/>
              </a:rPr>
              <a:t>Direct Approach</a:t>
            </a:r>
            <a:endParaRPr lang="en-US" sz="3900" dirty="0">
              <a:solidFill>
                <a:srgbClr val="800000"/>
              </a:solidFill>
              <a:sym typeface="Wingdings" pitchFamily="-1" charset="2"/>
            </a:endParaRPr>
          </a:p>
          <a:p>
            <a:pPr lvl="1">
              <a:lnSpc>
                <a:spcPct val="90000"/>
              </a:lnSpc>
            </a:pPr>
            <a:r>
              <a:rPr lang="en-US" sz="3000" dirty="0">
                <a:solidFill>
                  <a:srgbClr val="800000"/>
                </a:solidFill>
                <a:sym typeface="Wingdings" pitchFamily="-1" charset="2"/>
              </a:rPr>
              <a:t>OPENING: </a:t>
            </a:r>
            <a:r>
              <a:rPr lang="en-US" sz="3000" dirty="0">
                <a:sym typeface="Wingdings" pitchFamily="-1" charset="2"/>
              </a:rPr>
              <a:t>main idea, purpose, request</a:t>
            </a:r>
          </a:p>
          <a:p>
            <a:pPr lvl="1">
              <a:lnSpc>
                <a:spcPct val="90000"/>
              </a:lnSpc>
            </a:pPr>
            <a:r>
              <a:rPr lang="en-US" sz="3000" dirty="0">
                <a:solidFill>
                  <a:srgbClr val="800000"/>
                </a:solidFill>
                <a:sym typeface="Wingdings" pitchFamily="-1" charset="2"/>
              </a:rPr>
              <a:t>BODY: </a:t>
            </a:r>
            <a:r>
              <a:rPr lang="en-US" sz="3000" dirty="0">
                <a:sym typeface="Wingdings" pitchFamily="-1" charset="2"/>
              </a:rPr>
              <a:t>details</a:t>
            </a:r>
          </a:p>
          <a:p>
            <a:pPr lvl="1">
              <a:lnSpc>
                <a:spcPct val="90000"/>
              </a:lnSpc>
            </a:pPr>
            <a:r>
              <a:rPr lang="en-US" sz="3000" dirty="0">
                <a:solidFill>
                  <a:srgbClr val="800000"/>
                </a:solidFill>
                <a:sym typeface="Wingdings" pitchFamily="-1" charset="2"/>
              </a:rPr>
              <a:t>CLOSING: </a:t>
            </a:r>
            <a:r>
              <a:rPr lang="en-US" sz="3000" dirty="0">
                <a:sym typeface="Wingdings" pitchFamily="-1" charset="2"/>
              </a:rPr>
              <a:t>request action (if needed), goodwill closing</a:t>
            </a:r>
          </a:p>
          <a:p>
            <a:endParaRPr lang="en-US" dirty="0"/>
          </a:p>
          <a:p>
            <a:endParaRPr lang="en-US" dirty="0"/>
          </a:p>
        </p:txBody>
      </p:sp>
    </p:spTree>
    <p:extLst>
      <p:ext uri="{BB962C8B-B14F-4D97-AF65-F5344CB8AC3E}">
        <p14:creationId xmlns:p14="http://schemas.microsoft.com/office/powerpoint/2010/main" val="29870559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Negative/bad news: </a:t>
            </a:r>
            <a:endParaRPr lang="en-US" dirty="0"/>
          </a:p>
        </p:txBody>
      </p:sp>
      <p:sp>
        <p:nvSpPr>
          <p:cNvPr id="3" name="Content Placeholder 2"/>
          <p:cNvSpPr>
            <a:spLocks noGrp="1"/>
          </p:cNvSpPr>
          <p:nvPr>
            <p:ph idx="1"/>
          </p:nvPr>
        </p:nvSpPr>
        <p:spPr>
          <a:xfrm>
            <a:off x="304800" y="1554162"/>
            <a:ext cx="8686800" cy="4999803"/>
          </a:xfrm>
        </p:spPr>
        <p:txBody>
          <a:bodyPr>
            <a:normAutofit/>
          </a:bodyPr>
          <a:lstStyle/>
          <a:p>
            <a:pPr marL="0" indent="0">
              <a:buNone/>
            </a:pPr>
            <a:r>
              <a:rPr lang="en-US" sz="3600" b="1" dirty="0" smtClean="0">
                <a:solidFill>
                  <a:srgbClr val="800000"/>
                </a:solidFill>
              </a:rPr>
              <a:t>GOALS</a:t>
            </a:r>
          </a:p>
          <a:p>
            <a:r>
              <a:rPr lang="en-US" b="1" dirty="0" smtClean="0">
                <a:solidFill>
                  <a:srgbClr val="800000"/>
                </a:solidFill>
              </a:rPr>
              <a:t>Acceptance</a:t>
            </a:r>
            <a:r>
              <a:rPr lang="en-US" dirty="0" smtClean="0"/>
              <a:t>—strive to help receiver understand and accept the bad news.</a:t>
            </a:r>
          </a:p>
          <a:p>
            <a:r>
              <a:rPr lang="en-US" b="1" dirty="0" smtClean="0">
                <a:solidFill>
                  <a:srgbClr val="800000"/>
                </a:solidFill>
              </a:rPr>
              <a:t>Positive</a:t>
            </a:r>
            <a:r>
              <a:rPr lang="en-US" dirty="0" smtClean="0">
                <a:solidFill>
                  <a:srgbClr val="800000"/>
                </a:solidFill>
              </a:rPr>
              <a:t> </a:t>
            </a:r>
            <a:r>
              <a:rPr lang="en-US" b="1" dirty="0" smtClean="0">
                <a:solidFill>
                  <a:srgbClr val="800000"/>
                </a:solidFill>
              </a:rPr>
              <a:t>image</a:t>
            </a:r>
            <a:r>
              <a:rPr lang="en-US" dirty="0" smtClean="0"/>
              <a:t>—promote good image of yourself and your organization. Strive to reduce bad feelings. Convey fairness.</a:t>
            </a:r>
          </a:p>
          <a:p>
            <a:r>
              <a:rPr lang="en-US" b="1" dirty="0" smtClean="0">
                <a:solidFill>
                  <a:srgbClr val="800000"/>
                </a:solidFill>
              </a:rPr>
              <a:t>Message</a:t>
            </a:r>
            <a:r>
              <a:rPr lang="en-US" dirty="0" smtClean="0">
                <a:solidFill>
                  <a:srgbClr val="800000"/>
                </a:solidFill>
              </a:rPr>
              <a:t> </a:t>
            </a:r>
            <a:r>
              <a:rPr lang="en-US" b="1" dirty="0" smtClean="0">
                <a:solidFill>
                  <a:srgbClr val="800000"/>
                </a:solidFill>
              </a:rPr>
              <a:t>clarity</a:t>
            </a:r>
            <a:r>
              <a:rPr lang="en-US" dirty="0" smtClean="0"/>
              <a:t>—make the message so clear that no further correspondence is necessary.</a:t>
            </a:r>
          </a:p>
          <a:p>
            <a:r>
              <a:rPr lang="en-US" b="1" dirty="0" smtClean="0">
                <a:solidFill>
                  <a:srgbClr val="800000"/>
                </a:solidFill>
              </a:rPr>
              <a:t>Protection</a:t>
            </a:r>
            <a:r>
              <a:rPr lang="en-US" dirty="0" smtClean="0"/>
              <a:t>—avoid creating legal liability.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r>
              <a:rPr lang="en-US" sz="4000" b="1" dirty="0" smtClean="0"/>
              <a:t>Negative/bad news: organization</a:t>
            </a:r>
            <a:endParaRPr lang="en-US" sz="4000" b="1" dirty="0"/>
          </a:p>
        </p:txBody>
      </p:sp>
      <p:sp>
        <p:nvSpPr>
          <p:cNvPr id="16387" name="Rectangle 3"/>
          <p:cNvSpPr>
            <a:spLocks noGrp="1" noChangeArrowheads="1"/>
          </p:cNvSpPr>
          <p:nvPr>
            <p:ph type="body" idx="1"/>
          </p:nvPr>
        </p:nvSpPr>
        <p:spPr>
          <a:xfrm>
            <a:off x="457200" y="1588218"/>
            <a:ext cx="8686800" cy="5013674"/>
          </a:xfrm>
        </p:spPr>
        <p:txBody>
          <a:bodyPr/>
          <a:lstStyle/>
          <a:p>
            <a:pPr eaLnBrk="1" hangingPunct="1">
              <a:lnSpc>
                <a:spcPct val="90000"/>
              </a:lnSpc>
              <a:buNone/>
            </a:pPr>
            <a:r>
              <a:rPr lang="en-US" sz="3600" dirty="0" smtClean="0">
                <a:solidFill>
                  <a:srgbClr val="800000"/>
                </a:solidFill>
                <a:sym typeface="Wingdings" pitchFamily="-1" charset="2"/>
              </a:rPr>
              <a:t>ORGANIZATION: </a:t>
            </a:r>
            <a:r>
              <a:rPr lang="en-US" sz="3600" dirty="0" smtClean="0">
                <a:solidFill>
                  <a:srgbClr val="800000"/>
                </a:solidFill>
                <a:sym typeface="Wingdings" pitchFamily="-1" charset="2"/>
              </a:rPr>
              <a:t>Indirect </a:t>
            </a:r>
            <a:r>
              <a:rPr lang="en-US" sz="3600" dirty="0" smtClean="0">
                <a:solidFill>
                  <a:srgbClr val="800000"/>
                </a:solidFill>
                <a:sym typeface="Wingdings" pitchFamily="-1" charset="2"/>
              </a:rPr>
              <a:t>Approach </a:t>
            </a:r>
            <a:r>
              <a:rPr lang="en-US" sz="3600" dirty="0" smtClean="0">
                <a:solidFill>
                  <a:srgbClr val="800000"/>
                </a:solidFill>
                <a:sym typeface="Wingdings" pitchFamily="-1" charset="2"/>
              </a:rPr>
              <a:t>(</a:t>
            </a:r>
            <a:r>
              <a:rPr lang="en-US" sz="3600" dirty="0" smtClean="0">
                <a:solidFill>
                  <a:srgbClr val="800000"/>
                </a:solidFill>
                <a:sym typeface="Wingdings" pitchFamily="-1" charset="2"/>
              </a:rPr>
              <a:t>BEBE)</a:t>
            </a:r>
          </a:p>
          <a:p>
            <a:pPr eaLnBrk="1" hangingPunct="1">
              <a:lnSpc>
                <a:spcPct val="90000"/>
              </a:lnSpc>
              <a:buNone/>
            </a:pPr>
            <a:endParaRPr lang="en-US" sz="2800" dirty="0" smtClean="0">
              <a:sym typeface="Wingdings" pitchFamily="-1" charset="2"/>
            </a:endParaRPr>
          </a:p>
          <a:p>
            <a:pPr lvl="1">
              <a:lnSpc>
                <a:spcPct val="90000"/>
              </a:lnSpc>
            </a:pPr>
            <a:r>
              <a:rPr lang="en-US" sz="3200" b="1" u="sng" dirty="0" smtClean="0">
                <a:solidFill>
                  <a:srgbClr val="800000"/>
                </a:solidFill>
              </a:rPr>
              <a:t>B</a:t>
            </a:r>
            <a:r>
              <a:rPr lang="en-US" sz="3200" dirty="0" smtClean="0"/>
              <a:t>uffer: something good, neutral, contextual (anything that is NOT the bad news)</a:t>
            </a:r>
            <a:endParaRPr lang="en-US" sz="3200" dirty="0" smtClean="0"/>
          </a:p>
          <a:p>
            <a:pPr lvl="1">
              <a:lnSpc>
                <a:spcPct val="90000"/>
              </a:lnSpc>
            </a:pPr>
            <a:r>
              <a:rPr lang="en-US" sz="3200" u="sng" dirty="0" smtClean="0">
                <a:solidFill>
                  <a:srgbClr val="800000"/>
                </a:solidFill>
              </a:rPr>
              <a:t>E</a:t>
            </a:r>
            <a:r>
              <a:rPr lang="en-US" sz="3200" dirty="0" smtClean="0"/>
              <a:t>xplanation</a:t>
            </a:r>
          </a:p>
          <a:p>
            <a:pPr lvl="1">
              <a:lnSpc>
                <a:spcPct val="90000"/>
              </a:lnSpc>
            </a:pPr>
            <a:r>
              <a:rPr lang="en-US" sz="3200" u="sng" dirty="0" smtClean="0">
                <a:solidFill>
                  <a:srgbClr val="800000"/>
                </a:solidFill>
              </a:rPr>
              <a:t>B</a:t>
            </a:r>
            <a:r>
              <a:rPr lang="en-US" sz="3200" dirty="0" smtClean="0"/>
              <a:t>ad </a:t>
            </a:r>
            <a:r>
              <a:rPr lang="en-US" sz="3200" dirty="0" smtClean="0"/>
              <a:t>News </a:t>
            </a:r>
          </a:p>
          <a:p>
            <a:pPr lvl="1">
              <a:lnSpc>
                <a:spcPct val="90000"/>
              </a:lnSpc>
            </a:pPr>
            <a:r>
              <a:rPr lang="en-US" sz="3200" u="sng" dirty="0" smtClean="0">
                <a:solidFill>
                  <a:srgbClr val="800000"/>
                </a:solidFill>
              </a:rPr>
              <a:t>E</a:t>
            </a:r>
            <a:r>
              <a:rPr lang="en-US" sz="3200" dirty="0" smtClean="0"/>
              <a:t>xit</a:t>
            </a:r>
            <a:r>
              <a:rPr lang="en-US" sz="3200" dirty="0" smtClean="0"/>
              <a:t>: goodwill </a:t>
            </a:r>
            <a:r>
              <a:rPr lang="en-US" sz="3200" dirty="0" smtClean="0"/>
              <a:t>closing</a:t>
            </a:r>
          </a:p>
          <a:p>
            <a:pPr lvl="1">
              <a:lnSpc>
                <a:spcPct val="90000"/>
              </a:lnSpc>
            </a:pPr>
            <a:endParaRPr lang="en-US" sz="3200" dirty="0"/>
          </a:p>
          <a:p>
            <a:pPr lvl="1">
              <a:lnSpc>
                <a:spcPct val="90000"/>
              </a:lnSpc>
            </a:pPr>
            <a:r>
              <a:rPr lang="en-US" sz="2800" dirty="0" smtClean="0"/>
              <a:t>Alternatives? </a:t>
            </a:r>
            <a:endParaRPr lang="en-US" sz="2800" dirty="0" smtClean="0"/>
          </a:p>
          <a:p>
            <a:pPr eaLnBrk="1" hangingPunct="1">
              <a:lnSpc>
                <a:spcPct val="90000"/>
              </a:lnSpc>
              <a:buFontTx/>
              <a:buNone/>
            </a:pPr>
            <a:endParaRPr lang="en-US" sz="2800" dirty="0"/>
          </a:p>
        </p:txBody>
      </p:sp>
      <p:sp>
        <p:nvSpPr>
          <p:cNvPr id="10" name="Freeform 9"/>
          <p:cNvSpPr/>
          <p:nvPr/>
        </p:nvSpPr>
        <p:spPr>
          <a:xfrm>
            <a:off x="268860" y="4469157"/>
            <a:ext cx="809367" cy="1545634"/>
          </a:xfrm>
          <a:custGeom>
            <a:avLst/>
            <a:gdLst>
              <a:gd name="connsiteX0" fmla="*/ 587506 w 671368"/>
              <a:gd name="connsiteY0" fmla="*/ 1545634 h 1545634"/>
              <a:gd name="connsiteX1" fmla="*/ 469 w 671368"/>
              <a:gd name="connsiteY1" fmla="*/ 467285 h 1545634"/>
              <a:gd name="connsiteX2" fmla="*/ 671368 w 671368"/>
              <a:gd name="connsiteY2" fmla="*/ 0 h 1545634"/>
            </a:gdLst>
            <a:ahLst/>
            <a:cxnLst>
              <a:cxn ang="0">
                <a:pos x="connsiteX0" y="connsiteY0"/>
              </a:cxn>
              <a:cxn ang="0">
                <a:pos x="connsiteX1" y="connsiteY1"/>
              </a:cxn>
              <a:cxn ang="0">
                <a:pos x="connsiteX2" y="connsiteY2"/>
              </a:cxn>
            </a:cxnLst>
            <a:rect l="l" t="t" r="r" b="b"/>
            <a:pathLst>
              <a:path w="671368" h="1545634">
                <a:moveTo>
                  <a:pt x="587506" y="1545634"/>
                </a:moveTo>
                <a:cubicBezTo>
                  <a:pt x="286999" y="1135262"/>
                  <a:pt x="-13508" y="724891"/>
                  <a:pt x="469" y="467285"/>
                </a:cubicBezTo>
                <a:cubicBezTo>
                  <a:pt x="14446" y="209679"/>
                  <a:pt x="342907" y="104839"/>
                  <a:pt x="671368" y="0"/>
                </a:cubicBezTo>
              </a:path>
            </a:pathLst>
          </a:custGeom>
          <a:ln>
            <a:solidFill>
              <a:schemeClr val="accent5">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p:cNvSpPr/>
          <p:nvPr/>
        </p:nvSpPr>
        <p:spPr>
          <a:xfrm>
            <a:off x="551097" y="4984368"/>
            <a:ext cx="547750" cy="1030424"/>
          </a:xfrm>
          <a:custGeom>
            <a:avLst/>
            <a:gdLst>
              <a:gd name="connsiteX0" fmla="*/ 587506 w 671368"/>
              <a:gd name="connsiteY0" fmla="*/ 1545634 h 1545634"/>
              <a:gd name="connsiteX1" fmla="*/ 469 w 671368"/>
              <a:gd name="connsiteY1" fmla="*/ 467285 h 1545634"/>
              <a:gd name="connsiteX2" fmla="*/ 671368 w 671368"/>
              <a:gd name="connsiteY2" fmla="*/ 0 h 1545634"/>
            </a:gdLst>
            <a:ahLst/>
            <a:cxnLst>
              <a:cxn ang="0">
                <a:pos x="connsiteX0" y="connsiteY0"/>
              </a:cxn>
              <a:cxn ang="0">
                <a:pos x="connsiteX1" y="connsiteY1"/>
              </a:cxn>
              <a:cxn ang="0">
                <a:pos x="connsiteX2" y="connsiteY2"/>
              </a:cxn>
            </a:cxnLst>
            <a:rect l="l" t="t" r="r" b="b"/>
            <a:pathLst>
              <a:path w="671368" h="1545634">
                <a:moveTo>
                  <a:pt x="587506" y="1545634"/>
                </a:moveTo>
                <a:cubicBezTo>
                  <a:pt x="286999" y="1135262"/>
                  <a:pt x="-13508" y="724891"/>
                  <a:pt x="469" y="467285"/>
                </a:cubicBezTo>
                <a:cubicBezTo>
                  <a:pt x="14446" y="209679"/>
                  <a:pt x="342907" y="104839"/>
                  <a:pt x="671368" y="0"/>
                </a:cubicBezTo>
              </a:path>
            </a:pathLst>
          </a:custGeom>
          <a:ln>
            <a:solidFill>
              <a:schemeClr val="accent5">
                <a:lumMod val="75000"/>
              </a:schemeClr>
            </a:solidFill>
            <a:headEnd type="none"/>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Buffer</a:t>
            </a:r>
            <a:endParaRPr lang="en-US" dirty="0"/>
          </a:p>
        </p:txBody>
      </p:sp>
      <p:sp>
        <p:nvSpPr>
          <p:cNvPr id="3" name="Content Placeholder 2"/>
          <p:cNvSpPr>
            <a:spLocks noGrp="1"/>
          </p:cNvSpPr>
          <p:nvPr>
            <p:ph idx="1"/>
          </p:nvPr>
        </p:nvSpPr>
        <p:spPr/>
        <p:txBody>
          <a:bodyPr/>
          <a:lstStyle/>
          <a:p>
            <a:pPr marL="0" indent="0">
              <a:buNone/>
              <a:defRPr/>
            </a:pPr>
            <a:r>
              <a:rPr lang="en-US" dirty="0" smtClean="0">
                <a:solidFill>
                  <a:srgbClr val="800000"/>
                </a:solidFill>
                <a:ea typeface="Times New Roman" charset="0"/>
                <a:cs typeface="Times New Roman" charset="0"/>
              </a:rPr>
              <a:t>You Can…</a:t>
            </a:r>
          </a:p>
          <a:p>
            <a:pPr>
              <a:defRPr/>
            </a:pPr>
            <a:r>
              <a:rPr lang="en-US" dirty="0" smtClean="0">
                <a:ea typeface="Times New Roman" charset="0"/>
                <a:cs typeface="Times New Roman" charset="0"/>
              </a:rPr>
              <a:t>Start </a:t>
            </a:r>
            <a:r>
              <a:rPr lang="en-US" dirty="0" smtClean="0">
                <a:ea typeface="Times New Roman" charset="0"/>
                <a:cs typeface="Times New Roman" charset="0"/>
              </a:rPr>
              <a:t>with any good news or positive elements the letter contains.</a:t>
            </a:r>
            <a:endParaRPr lang="en-US" dirty="0" smtClean="0"/>
          </a:p>
          <a:p>
            <a:pPr>
              <a:defRPr/>
            </a:pPr>
            <a:r>
              <a:rPr lang="en-US" dirty="0" smtClean="0">
                <a:ea typeface="Times New Roman" charset="0"/>
                <a:cs typeface="Times New Roman" charset="0"/>
              </a:rPr>
              <a:t>State a fact or provide a chronology of events.</a:t>
            </a:r>
          </a:p>
          <a:p>
            <a:pPr>
              <a:defRPr/>
            </a:pPr>
            <a:r>
              <a:rPr lang="en-US" dirty="0" smtClean="0">
                <a:ea typeface="Times New Roman" charset="0"/>
                <a:cs typeface="Times New Roman" charset="0"/>
              </a:rPr>
              <a:t>Refer to enclosures in the letter. </a:t>
            </a:r>
          </a:p>
          <a:p>
            <a:pPr>
              <a:defRPr/>
            </a:pPr>
            <a:r>
              <a:rPr lang="en-US" dirty="0" smtClean="0">
                <a:ea typeface="Times New Roman" charset="0"/>
                <a:cs typeface="Times New Roman" charset="0"/>
              </a:rPr>
              <a:t>Thank the reader for something he or she has done. </a:t>
            </a:r>
          </a:p>
          <a:p>
            <a:pPr>
              <a:defRPr/>
            </a:pPr>
            <a:r>
              <a:rPr lang="en-US" dirty="0" smtClean="0">
                <a:ea typeface="Times New Roman" charset="0"/>
                <a:cs typeface="Times New Roman" charset="0"/>
              </a:rPr>
              <a:t>State a general principle.</a:t>
            </a: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10" name="Rectangle 6"/>
          <p:cNvSpPr>
            <a:spLocks noChangeArrowheads="1"/>
          </p:cNvSpPr>
          <p:nvPr/>
        </p:nvSpPr>
        <p:spPr bwMode="auto">
          <a:xfrm>
            <a:off x="644525" y="1519238"/>
            <a:ext cx="8240713" cy="1066800"/>
          </a:xfrm>
          <a:prstGeom prst="rect">
            <a:avLst/>
          </a:prstGeom>
          <a:noFill/>
          <a:ln w="12700">
            <a:noFill/>
            <a:miter lim="800000"/>
            <a:headEnd/>
            <a:tailEnd/>
          </a:ln>
        </p:spPr>
        <p:txBody>
          <a:bodyPr>
            <a:prstTxWarp prst="textNoShape">
              <a:avLst/>
            </a:prstTxWarp>
            <a:spAutoFit/>
          </a:bodyPr>
          <a:lstStyle/>
          <a:p>
            <a:pPr>
              <a:spcBef>
                <a:spcPct val="50000"/>
              </a:spcBef>
            </a:pPr>
            <a:r>
              <a:rPr lang="en-US" sz="3200" dirty="0">
                <a:solidFill>
                  <a:schemeClr val="tx1"/>
                </a:solidFill>
                <a:latin typeface="Arial" pitchFamily="-1" charset="0"/>
              </a:rPr>
              <a:t>How effective are the following openings for a letter that refuses to grant credit?</a:t>
            </a:r>
          </a:p>
        </p:txBody>
      </p:sp>
      <p:sp>
        <p:nvSpPr>
          <p:cNvPr id="98311" name="Rectangle 7"/>
          <p:cNvSpPr>
            <a:spLocks noChangeArrowheads="1"/>
          </p:cNvSpPr>
          <p:nvPr/>
        </p:nvSpPr>
        <p:spPr bwMode="blackWhite">
          <a:xfrm>
            <a:off x="6100763" y="2959100"/>
            <a:ext cx="2811462" cy="1570038"/>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buClr>
                <a:srgbClr val="AC512F"/>
              </a:buClr>
            </a:pPr>
            <a:r>
              <a:rPr lang="en-US" sz="2800" b="0">
                <a:latin typeface="Arial" pitchFamily="-1" charset="0"/>
              </a:rPr>
              <a:t>Reveals the bad news bluntly.</a:t>
            </a:r>
          </a:p>
        </p:txBody>
      </p:sp>
      <p:sp>
        <p:nvSpPr>
          <p:cNvPr id="98312" name="Rectangle 8"/>
          <p:cNvSpPr>
            <a:spLocks noChangeArrowheads="1"/>
          </p:cNvSpPr>
          <p:nvPr/>
        </p:nvSpPr>
        <p:spPr bwMode="blackWhite">
          <a:xfrm>
            <a:off x="6096000" y="4533900"/>
            <a:ext cx="2816225" cy="1446213"/>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buClr>
                <a:srgbClr val="AC512F"/>
              </a:buClr>
            </a:pPr>
            <a:r>
              <a:rPr lang="en-US" sz="2800" b="0">
                <a:latin typeface="Arial" pitchFamily="-1" charset="0"/>
              </a:rPr>
              <a:t>Sounds phony and canned.</a:t>
            </a:r>
          </a:p>
        </p:txBody>
      </p:sp>
      <p:sp>
        <p:nvSpPr>
          <p:cNvPr id="98314" name="Rectangle 10"/>
          <p:cNvSpPr>
            <a:spLocks noChangeArrowheads="1"/>
          </p:cNvSpPr>
          <p:nvPr/>
        </p:nvSpPr>
        <p:spPr bwMode="blackWhite">
          <a:xfrm>
            <a:off x="685800" y="2959100"/>
            <a:ext cx="5402263" cy="1570038"/>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accent2"/>
              </a:buClr>
            </a:pPr>
            <a:r>
              <a:rPr lang="en-US" sz="2800" b="0">
                <a:solidFill>
                  <a:schemeClr val="tx1"/>
                </a:solidFill>
                <a:latin typeface="Arial" pitchFamily="-1" charset="0"/>
              </a:rPr>
              <a:t>Unfortunately, your application for credit has been reviewed negatively.</a:t>
            </a:r>
          </a:p>
        </p:txBody>
      </p:sp>
      <p:sp>
        <p:nvSpPr>
          <p:cNvPr id="98315" name="Rectangle 11"/>
          <p:cNvSpPr>
            <a:spLocks noChangeArrowheads="1"/>
          </p:cNvSpPr>
          <p:nvPr/>
        </p:nvSpPr>
        <p:spPr bwMode="blackWhite">
          <a:xfrm>
            <a:off x="685800" y="4533900"/>
            <a:ext cx="5402263" cy="1446213"/>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tx1"/>
              </a:buClr>
            </a:pPr>
            <a:r>
              <a:rPr lang="en-US" sz="2800" b="0">
                <a:solidFill>
                  <a:schemeClr val="tx1"/>
                </a:solidFill>
                <a:latin typeface="Arial" pitchFamily="-1" charset="0"/>
              </a:rPr>
              <a:t>We sincerely regret that we must deny your credit application.	</a:t>
            </a:r>
          </a:p>
        </p:txBody>
      </p:sp>
      <p:sp>
        <p:nvSpPr>
          <p:cNvPr id="15" name="Title 14"/>
          <p:cNvSpPr>
            <a:spLocks noGrp="1"/>
          </p:cNvSpPr>
          <p:nvPr>
            <p:ph type="title"/>
          </p:nvPr>
        </p:nvSpPr>
        <p:spPr/>
        <p:txBody>
          <a:bodyPr/>
          <a:lstStyle/>
          <a:p>
            <a:pPr eaLnBrk="1" hangingPunct="1">
              <a:defRPr/>
            </a:pPr>
            <a:r>
              <a:rPr lang="en-US" dirty="0" smtClean="0">
                <a:ea typeface="+mj-ea"/>
              </a:rPr>
              <a:t>Evaluating Buffer Statements</a:t>
            </a:r>
            <a:endParaRPr lang="en-US" dirty="0">
              <a:ea typeface="+mj-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8314"/>
                                        </p:tgtEl>
                                        <p:attrNameLst>
                                          <p:attrName>style.visibility</p:attrName>
                                        </p:attrNameLst>
                                      </p:cBhvr>
                                      <p:to>
                                        <p:strVal val="visible"/>
                                      </p:to>
                                    </p:set>
                                    <p:animEffect transition="in" filter="wipe(left)">
                                      <p:cBhvr>
                                        <p:cTn id="7" dur="500"/>
                                        <p:tgtEl>
                                          <p:spTgt spid="983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11"/>
                                        </p:tgtEl>
                                        <p:attrNameLst>
                                          <p:attrName>style.visibility</p:attrName>
                                        </p:attrNameLst>
                                      </p:cBhvr>
                                      <p:to>
                                        <p:strVal val="visible"/>
                                      </p:to>
                                    </p:set>
                                    <p:animEffect transition="in" filter="wipe(left)">
                                      <p:cBhvr>
                                        <p:cTn id="12" dur="500"/>
                                        <p:tgtEl>
                                          <p:spTgt spid="983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8315"/>
                                        </p:tgtEl>
                                        <p:attrNameLst>
                                          <p:attrName>style.visibility</p:attrName>
                                        </p:attrNameLst>
                                      </p:cBhvr>
                                      <p:to>
                                        <p:strVal val="visible"/>
                                      </p:to>
                                    </p:set>
                                    <p:animEffect transition="in" filter="wipe(left)">
                                      <p:cBhvr>
                                        <p:cTn id="17" dur="500"/>
                                        <p:tgtEl>
                                          <p:spTgt spid="983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8312"/>
                                        </p:tgtEl>
                                        <p:attrNameLst>
                                          <p:attrName>style.visibility</p:attrName>
                                        </p:attrNameLst>
                                      </p:cBhvr>
                                      <p:to>
                                        <p:strVal val="visible"/>
                                      </p:to>
                                    </p:set>
                                    <p:animEffect transition="in" filter="wipe(left)">
                                      <p:cBhvr>
                                        <p:cTn id="22" dur="500"/>
                                        <p:tgtEl>
                                          <p:spTgt spid="98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1" grpId="0" animBg="1"/>
      <p:bldP spid="98312" grpId="0" animBg="1"/>
      <p:bldP spid="98314" grpId="0" animBg="1"/>
      <p:bldP spid="9831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12" name="Rectangle 8"/>
          <p:cNvSpPr>
            <a:spLocks noChangeArrowheads="1"/>
          </p:cNvSpPr>
          <p:nvPr/>
        </p:nvSpPr>
        <p:spPr bwMode="blackWhite">
          <a:xfrm>
            <a:off x="6110288" y="2844800"/>
            <a:ext cx="2816225" cy="1252538"/>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buClr>
                <a:srgbClr val="AC512F"/>
              </a:buClr>
            </a:pPr>
            <a:r>
              <a:rPr lang="en-US" sz="2800" b="0">
                <a:latin typeface="Arial" pitchFamily="-1" charset="0"/>
              </a:rPr>
              <a:t>Gives the wrong impression.</a:t>
            </a:r>
          </a:p>
        </p:txBody>
      </p:sp>
      <p:sp>
        <p:nvSpPr>
          <p:cNvPr id="98315" name="Rectangle 11"/>
          <p:cNvSpPr>
            <a:spLocks noChangeArrowheads="1"/>
          </p:cNvSpPr>
          <p:nvPr/>
        </p:nvSpPr>
        <p:spPr bwMode="blackWhite">
          <a:xfrm>
            <a:off x="700088" y="2844800"/>
            <a:ext cx="5402262" cy="1252538"/>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tx1"/>
              </a:buClr>
            </a:pPr>
            <a:r>
              <a:rPr lang="en-US" sz="2800" b="0">
                <a:solidFill>
                  <a:schemeClr val="tx1"/>
                </a:solidFill>
                <a:latin typeface="Arial" pitchFamily="-1" charset="0"/>
              </a:rPr>
              <a:t>We are delighted to receive your application for credit.	</a:t>
            </a:r>
          </a:p>
        </p:txBody>
      </p:sp>
      <p:sp>
        <p:nvSpPr>
          <p:cNvPr id="98316" name="Rectangle 12"/>
          <p:cNvSpPr>
            <a:spLocks noChangeArrowheads="1"/>
          </p:cNvSpPr>
          <p:nvPr/>
        </p:nvSpPr>
        <p:spPr bwMode="blackWhite">
          <a:xfrm>
            <a:off x="700088" y="4110038"/>
            <a:ext cx="5402262" cy="1666875"/>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tx1"/>
              </a:buClr>
            </a:pPr>
            <a:r>
              <a:rPr lang="en-US" sz="2800" b="0">
                <a:solidFill>
                  <a:schemeClr val="tx1"/>
                </a:solidFill>
                <a:latin typeface="Arial" pitchFamily="-1" charset="0"/>
              </a:rPr>
              <a:t>The recent resurgence of interest in the stock market caught many of us by surprise.</a:t>
            </a:r>
            <a:endParaRPr lang="en-US" sz="1800" b="0">
              <a:solidFill>
                <a:schemeClr val="tx1"/>
              </a:solidFill>
              <a:latin typeface="Arial" pitchFamily="-1" charset="0"/>
            </a:endParaRPr>
          </a:p>
        </p:txBody>
      </p:sp>
      <p:sp>
        <p:nvSpPr>
          <p:cNvPr id="98317" name="Rectangle 13"/>
          <p:cNvSpPr>
            <a:spLocks noChangeArrowheads="1"/>
          </p:cNvSpPr>
          <p:nvPr/>
        </p:nvSpPr>
        <p:spPr bwMode="blackWhite">
          <a:xfrm>
            <a:off x="6110288" y="4110038"/>
            <a:ext cx="2816225" cy="1666875"/>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r>
              <a:rPr lang="en-US" sz="2800" b="0">
                <a:latin typeface="Arial" pitchFamily="-1" charset="0"/>
              </a:rPr>
              <a:t>Is not relevant.</a:t>
            </a:r>
          </a:p>
          <a:p>
            <a:pPr eaLnBrk="1" hangingPunct="1">
              <a:buClr>
                <a:srgbClr val="AC512F"/>
              </a:buClr>
            </a:pPr>
            <a:endParaRPr lang="en-US" sz="2800" b="0">
              <a:latin typeface="Arial" pitchFamily="-1" charset="0"/>
            </a:endParaRPr>
          </a:p>
        </p:txBody>
      </p:sp>
      <p:sp>
        <p:nvSpPr>
          <p:cNvPr id="44038" name="Rectangle 6"/>
          <p:cNvSpPr>
            <a:spLocks noChangeArrowheads="1"/>
          </p:cNvSpPr>
          <p:nvPr/>
        </p:nvSpPr>
        <p:spPr bwMode="auto">
          <a:xfrm>
            <a:off x="644525" y="1519238"/>
            <a:ext cx="8240713" cy="1066800"/>
          </a:xfrm>
          <a:prstGeom prst="rect">
            <a:avLst/>
          </a:prstGeom>
          <a:noFill/>
          <a:ln w="12700">
            <a:noFill/>
            <a:miter lim="800000"/>
            <a:headEnd/>
            <a:tailEnd/>
          </a:ln>
        </p:spPr>
        <p:txBody>
          <a:bodyPr>
            <a:prstTxWarp prst="textNoShape">
              <a:avLst/>
            </a:prstTxWarp>
            <a:spAutoFit/>
          </a:bodyPr>
          <a:lstStyle/>
          <a:p>
            <a:pPr>
              <a:spcBef>
                <a:spcPct val="50000"/>
              </a:spcBef>
            </a:pPr>
            <a:r>
              <a:rPr lang="en-US" sz="3200">
                <a:solidFill>
                  <a:schemeClr val="tx1"/>
                </a:solidFill>
                <a:latin typeface="Arial" pitchFamily="-1" charset="0"/>
              </a:rPr>
              <a:t>How effective are the following openings for a letter that refuses to grant credit?</a:t>
            </a:r>
          </a:p>
        </p:txBody>
      </p:sp>
      <p:sp>
        <p:nvSpPr>
          <p:cNvPr id="18" name="Title 14"/>
          <p:cNvSpPr>
            <a:spLocks noGrp="1"/>
          </p:cNvSpPr>
          <p:nvPr>
            <p:ph type="title"/>
          </p:nvPr>
        </p:nvSpPr>
        <p:spPr/>
        <p:txBody>
          <a:bodyPr/>
          <a:lstStyle/>
          <a:p>
            <a:pPr eaLnBrk="1" hangingPunct="1">
              <a:defRPr/>
            </a:pPr>
            <a:r>
              <a:rPr lang="en-US" dirty="0" smtClean="0">
                <a:ea typeface="+mj-ea"/>
              </a:rPr>
              <a:t>Evaluating Buffer Statements</a:t>
            </a:r>
            <a:endParaRPr lang="en-US" dirty="0">
              <a:ea typeface="+mj-ea"/>
            </a:endParaRPr>
          </a:p>
        </p:txBody>
      </p:sp>
      <p:sp>
        <p:nvSpPr>
          <p:cNvPr id="8" name="Vertical Text Placeholder 7"/>
          <p:cNvSpPr>
            <a:spLocks noGrp="1"/>
          </p:cNvSpPr>
          <p:nvPr>
            <p:ph type="body" orient="vert" idx="1"/>
          </p:nvPr>
        </p:nvSpPr>
        <p:spPr/>
        <p:txBody>
          <a:bodyPr/>
          <a:lstStyle/>
          <a:p>
            <a:pPr>
              <a:buNone/>
            </a:pP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8315"/>
                                        </p:tgtEl>
                                        <p:attrNameLst>
                                          <p:attrName>style.visibility</p:attrName>
                                        </p:attrNameLst>
                                      </p:cBhvr>
                                      <p:to>
                                        <p:strVal val="visible"/>
                                      </p:to>
                                    </p:set>
                                    <p:animEffect transition="in" filter="wipe(left)">
                                      <p:cBhvr>
                                        <p:cTn id="7" dur="500"/>
                                        <p:tgtEl>
                                          <p:spTgt spid="983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12"/>
                                        </p:tgtEl>
                                        <p:attrNameLst>
                                          <p:attrName>style.visibility</p:attrName>
                                        </p:attrNameLst>
                                      </p:cBhvr>
                                      <p:to>
                                        <p:strVal val="visible"/>
                                      </p:to>
                                    </p:set>
                                    <p:animEffect transition="in" filter="wipe(left)">
                                      <p:cBhvr>
                                        <p:cTn id="12" dur="500"/>
                                        <p:tgtEl>
                                          <p:spTgt spid="983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8316"/>
                                        </p:tgtEl>
                                        <p:attrNameLst>
                                          <p:attrName>style.visibility</p:attrName>
                                        </p:attrNameLst>
                                      </p:cBhvr>
                                      <p:to>
                                        <p:strVal val="visible"/>
                                      </p:to>
                                    </p:set>
                                    <p:animEffect transition="in" filter="wipe(left)">
                                      <p:cBhvr>
                                        <p:cTn id="17" dur="500"/>
                                        <p:tgtEl>
                                          <p:spTgt spid="983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8317"/>
                                        </p:tgtEl>
                                        <p:attrNameLst>
                                          <p:attrName>style.visibility</p:attrName>
                                        </p:attrNameLst>
                                      </p:cBhvr>
                                      <p:to>
                                        <p:strVal val="visible"/>
                                      </p:to>
                                    </p:set>
                                    <p:animEffect transition="in" filter="wipe(left)">
                                      <p:cBhvr>
                                        <p:cTn id="22" dur="500"/>
                                        <p:tgtEl>
                                          <p:spTgt spid="98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2" grpId="0" animBg="1"/>
      <p:bldP spid="98315" grpId="0" animBg="1"/>
      <p:bldP spid="98316" grpId="0" animBg="1"/>
      <p:bldP spid="9831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6"/>
          <p:cNvSpPr>
            <a:spLocks noChangeArrowheads="1"/>
          </p:cNvSpPr>
          <p:nvPr/>
        </p:nvSpPr>
        <p:spPr bwMode="auto">
          <a:xfrm>
            <a:off x="522288" y="1504950"/>
            <a:ext cx="8562975" cy="1014413"/>
          </a:xfrm>
          <a:prstGeom prst="rect">
            <a:avLst/>
          </a:prstGeom>
          <a:noFill/>
          <a:ln w="12700">
            <a:noFill/>
            <a:miter lim="800000"/>
            <a:headEnd/>
            <a:tailEnd/>
          </a:ln>
        </p:spPr>
        <p:txBody>
          <a:bodyPr>
            <a:prstTxWarp prst="textNoShape">
              <a:avLst/>
            </a:prstTxWarp>
            <a:spAutoFit/>
          </a:bodyPr>
          <a:lstStyle/>
          <a:p>
            <a:pPr>
              <a:spcBef>
                <a:spcPct val="50000"/>
              </a:spcBef>
            </a:pPr>
            <a:r>
              <a:rPr lang="en-US" sz="3000">
                <a:solidFill>
                  <a:schemeClr val="tx1"/>
                </a:solidFill>
                <a:latin typeface="Arial" pitchFamily="-1" charset="0"/>
              </a:rPr>
              <a:t>How effective are the following openings for a letter that refuses a request for a donation?</a:t>
            </a:r>
          </a:p>
        </p:txBody>
      </p:sp>
      <p:sp>
        <p:nvSpPr>
          <p:cNvPr id="99335" name="Rectangle 7"/>
          <p:cNvSpPr>
            <a:spLocks noChangeArrowheads="1"/>
          </p:cNvSpPr>
          <p:nvPr/>
        </p:nvSpPr>
        <p:spPr bwMode="blackWhite">
          <a:xfrm>
            <a:off x="6100763" y="2619375"/>
            <a:ext cx="2811462" cy="1358900"/>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buClr>
                <a:srgbClr val="AC512F"/>
              </a:buClr>
            </a:pPr>
            <a:r>
              <a:rPr lang="en-US" sz="2800" b="0" dirty="0">
                <a:latin typeface="Arial" pitchFamily="-1" charset="0"/>
              </a:rPr>
              <a:t>Fails to engage the reader.</a:t>
            </a:r>
          </a:p>
        </p:txBody>
      </p:sp>
      <p:sp>
        <p:nvSpPr>
          <p:cNvPr id="99336" name="Rectangle 8"/>
          <p:cNvSpPr>
            <a:spLocks noChangeArrowheads="1"/>
          </p:cNvSpPr>
          <p:nvPr/>
        </p:nvSpPr>
        <p:spPr bwMode="blackWhite">
          <a:xfrm>
            <a:off x="6096000" y="3990975"/>
            <a:ext cx="2816225" cy="2222500"/>
          </a:xfrm>
          <a:prstGeom prst="rect">
            <a:avLst/>
          </a:prstGeom>
          <a:solidFill>
            <a:srgbClr val="AC512F"/>
          </a:solidFill>
          <a:ln w="15875">
            <a:solidFill>
              <a:schemeClr val="tx1"/>
            </a:solidFill>
            <a:miter lim="800000"/>
            <a:headEnd/>
            <a:tailEnd/>
          </a:ln>
        </p:spPr>
        <p:txBody>
          <a:bodyPr lIns="90488" tIns="44450" rIns="90488" bIns="44450">
            <a:prstTxWarp prst="textNoShape">
              <a:avLst/>
            </a:prstTxWarp>
          </a:bodyPr>
          <a:lstStyle/>
          <a:p>
            <a:pPr eaLnBrk="1" hangingPunct="1">
              <a:buClr>
                <a:srgbClr val="AC512F"/>
              </a:buClr>
            </a:pPr>
            <a:r>
              <a:rPr lang="en-US" sz="2800" b="0">
                <a:latin typeface="Arial" pitchFamily="-1" charset="0"/>
              </a:rPr>
              <a:t>Compliments reader and implies approval.</a:t>
            </a:r>
          </a:p>
        </p:txBody>
      </p:sp>
      <p:sp>
        <p:nvSpPr>
          <p:cNvPr id="99338" name="Rectangle 10"/>
          <p:cNvSpPr>
            <a:spLocks noChangeArrowheads="1"/>
          </p:cNvSpPr>
          <p:nvPr/>
        </p:nvSpPr>
        <p:spPr bwMode="blackWhite">
          <a:xfrm>
            <a:off x="685800" y="2619375"/>
            <a:ext cx="5402263" cy="1358900"/>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tx1"/>
              </a:buClr>
            </a:pPr>
            <a:r>
              <a:rPr lang="en-US" sz="2700" b="0">
                <a:solidFill>
                  <a:schemeClr val="tx1"/>
                </a:solidFill>
                <a:latin typeface="Arial" pitchFamily="-1" charset="0"/>
              </a:rPr>
              <a:t>Your request for a monetary contribution has been referred to me for reply.</a:t>
            </a:r>
          </a:p>
        </p:txBody>
      </p:sp>
      <p:sp>
        <p:nvSpPr>
          <p:cNvPr id="99339" name="Rectangle 11"/>
          <p:cNvSpPr>
            <a:spLocks noChangeArrowheads="1"/>
          </p:cNvSpPr>
          <p:nvPr/>
        </p:nvSpPr>
        <p:spPr bwMode="blackWhite">
          <a:xfrm>
            <a:off x="685800" y="3990975"/>
            <a:ext cx="5402263" cy="2220913"/>
          </a:xfrm>
          <a:prstGeom prst="rect">
            <a:avLst/>
          </a:prstGeom>
          <a:solidFill>
            <a:srgbClr val="FCE088"/>
          </a:solidFill>
          <a:ln w="15875">
            <a:solidFill>
              <a:schemeClr val="tx1"/>
            </a:solidFill>
            <a:miter lim="800000"/>
            <a:headEnd/>
            <a:tailEnd/>
          </a:ln>
        </p:spPr>
        <p:txBody>
          <a:bodyPr lIns="90488" tIns="44450" rIns="90488" bIns="44450">
            <a:prstTxWarp prst="textNoShape">
              <a:avLst/>
            </a:prstTxWarp>
          </a:bodyPr>
          <a:lstStyle/>
          <a:p>
            <a:pPr eaLnBrk="1" hangingPunct="1">
              <a:buClr>
                <a:schemeClr val="tx1"/>
              </a:buClr>
            </a:pPr>
            <a:r>
              <a:rPr lang="en-US" sz="2700" b="0">
                <a:solidFill>
                  <a:schemeClr val="tx1"/>
                </a:solidFill>
                <a:latin typeface="Arial" pitchFamily="-1" charset="0"/>
              </a:rPr>
              <a:t>We appreciate the fine work your organization is doing to provide early childhood programs that meet the needs of parents  and very young children.</a:t>
            </a:r>
          </a:p>
        </p:txBody>
      </p:sp>
      <p:sp>
        <p:nvSpPr>
          <p:cNvPr id="14" name="Title 14"/>
          <p:cNvSpPr>
            <a:spLocks noGrp="1"/>
          </p:cNvSpPr>
          <p:nvPr>
            <p:ph type="title"/>
          </p:nvPr>
        </p:nvSpPr>
        <p:spPr/>
        <p:txBody>
          <a:bodyPr/>
          <a:lstStyle/>
          <a:p>
            <a:pPr eaLnBrk="1" hangingPunct="1">
              <a:defRPr/>
            </a:pPr>
            <a:r>
              <a:rPr lang="en-US" dirty="0" smtClean="0">
                <a:ea typeface="+mj-ea"/>
              </a:rPr>
              <a:t>Evaluating Buffer Statements</a:t>
            </a:r>
            <a:endParaRPr lang="en-US" dirty="0">
              <a:ea typeface="+mj-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338"/>
                                        </p:tgtEl>
                                        <p:attrNameLst>
                                          <p:attrName>style.visibility</p:attrName>
                                        </p:attrNameLst>
                                      </p:cBhvr>
                                      <p:to>
                                        <p:strVal val="visible"/>
                                      </p:to>
                                    </p:set>
                                    <p:animEffect transition="in" filter="wipe(left)">
                                      <p:cBhvr>
                                        <p:cTn id="7" dur="500"/>
                                        <p:tgtEl>
                                          <p:spTgt spid="993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9335"/>
                                        </p:tgtEl>
                                        <p:attrNameLst>
                                          <p:attrName>style.visibility</p:attrName>
                                        </p:attrNameLst>
                                      </p:cBhvr>
                                      <p:to>
                                        <p:strVal val="visible"/>
                                      </p:to>
                                    </p:set>
                                    <p:animEffect transition="in" filter="wipe(left)">
                                      <p:cBhvr>
                                        <p:cTn id="12" dur="500"/>
                                        <p:tgtEl>
                                          <p:spTgt spid="993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9339"/>
                                        </p:tgtEl>
                                        <p:attrNameLst>
                                          <p:attrName>style.visibility</p:attrName>
                                        </p:attrNameLst>
                                      </p:cBhvr>
                                      <p:to>
                                        <p:strVal val="visible"/>
                                      </p:to>
                                    </p:set>
                                    <p:animEffect transition="in" filter="wipe(left)">
                                      <p:cBhvr>
                                        <p:cTn id="17" dur="500"/>
                                        <p:tgtEl>
                                          <p:spTgt spid="9933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9336"/>
                                        </p:tgtEl>
                                        <p:attrNameLst>
                                          <p:attrName>style.visibility</p:attrName>
                                        </p:attrNameLst>
                                      </p:cBhvr>
                                      <p:to>
                                        <p:strVal val="visible"/>
                                      </p:to>
                                    </p:set>
                                    <p:animEffect transition="in" filter="wipe(left)">
                                      <p:cBhvr>
                                        <p:cTn id="22" dur="500"/>
                                        <p:tgtEl>
                                          <p:spTgt spid="9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5" grpId="0" animBg="1"/>
      <p:bldP spid="99336" grpId="0" animBg="1"/>
      <p:bldP spid="99338" grpId="0" animBg="1"/>
      <p:bldP spid="9933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Trek.thmx</Template>
  <TotalTime>294</TotalTime>
  <Words>1096</Words>
  <Application>Microsoft Macintosh PowerPoint</Application>
  <PresentationFormat>On-screen Show (4:3)</PresentationFormat>
  <Paragraphs>182</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Trek</vt:lpstr>
      <vt:lpstr>Short Business Correspondence</vt:lpstr>
      <vt:lpstr>Before you Begin</vt:lpstr>
      <vt:lpstr>Positive/Neutral</vt:lpstr>
      <vt:lpstr>Negative/bad news: </vt:lpstr>
      <vt:lpstr>Negative/bad news: organization</vt:lpstr>
      <vt:lpstr>Ways to Buffer</vt:lpstr>
      <vt:lpstr>Evaluating Buffer Statements</vt:lpstr>
      <vt:lpstr>Evaluating Buffer Statements</vt:lpstr>
      <vt:lpstr>Evaluating Buffer Statements</vt:lpstr>
      <vt:lpstr>Techniques for Cushioning/Buffering</vt:lpstr>
      <vt:lpstr>Cushioning the Bad News</vt:lpstr>
      <vt:lpstr>Cushioning the Bad News</vt:lpstr>
      <vt:lpstr>Cushioning the Bad News</vt:lpstr>
      <vt:lpstr>Cushioning the Bad News</vt:lpstr>
      <vt:lpstr>Cushioning the Bad News</vt:lpstr>
      <vt:lpstr>Cushioning the Bad News</vt:lpstr>
      <vt:lpstr>Cushioning the Bad News</vt:lpstr>
      <vt:lpstr>Bad News Closing / Alternatives</vt:lpstr>
      <vt:lpstr>Persuasive: Communication goals</vt:lpstr>
      <vt:lpstr>Persuasive: General organization</vt:lpstr>
      <vt:lpstr>Persuasive: COLD organization</vt:lpstr>
      <vt:lpstr>Persuasive: COLD organization</vt:lpstr>
      <vt:lpstr>Persuasive: COLD organization</vt:lpstr>
      <vt:lpstr>Persuasive: COLD organization</vt:lpstr>
      <vt:lpstr>Persuasive: COLD organization</vt:lpstr>
      <vt:lpstr>Persuasive: Reader Benefits</vt:lpstr>
      <vt:lpstr> Good Reader Benefits are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Business Correspondence</dc:title>
  <dc:creator>D.J. Makosky</dc:creator>
  <cp:lastModifiedBy>jm</cp:lastModifiedBy>
  <cp:revision>22</cp:revision>
  <dcterms:created xsi:type="dcterms:W3CDTF">2014-09-09T13:32:44Z</dcterms:created>
  <dcterms:modified xsi:type="dcterms:W3CDTF">2015-02-04T02:40:32Z</dcterms:modified>
</cp:coreProperties>
</file>